
<file path=[Content_Types].xml><?xml version="1.0" encoding="utf-8"?>
<Types xmlns="http://schemas.openxmlformats.org/package/2006/content-types">
  <Default Extension="xml" ContentType="application/xml"/>
  <Default Extension="tiff" ContentType="image/tif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9"/>
  </p:notesMasterIdLst>
  <p:sldIdLst>
    <p:sldId id="267" r:id="rId2"/>
    <p:sldId id="359" r:id="rId3"/>
    <p:sldId id="375" r:id="rId4"/>
    <p:sldId id="314" r:id="rId5"/>
    <p:sldId id="315" r:id="rId6"/>
    <p:sldId id="341" r:id="rId7"/>
    <p:sldId id="342" r:id="rId8"/>
    <p:sldId id="316" r:id="rId9"/>
    <p:sldId id="317" r:id="rId10"/>
    <p:sldId id="336" r:id="rId11"/>
    <p:sldId id="339" r:id="rId12"/>
    <p:sldId id="337" r:id="rId13"/>
    <p:sldId id="343" r:id="rId14"/>
    <p:sldId id="360" r:id="rId15"/>
    <p:sldId id="344" r:id="rId16"/>
    <p:sldId id="361" r:id="rId17"/>
    <p:sldId id="348" r:id="rId18"/>
    <p:sldId id="377" r:id="rId19"/>
    <p:sldId id="379" r:id="rId20"/>
    <p:sldId id="327" r:id="rId21"/>
    <p:sldId id="380" r:id="rId22"/>
    <p:sldId id="353" r:id="rId23"/>
    <p:sldId id="354" r:id="rId24"/>
    <p:sldId id="382" r:id="rId25"/>
    <p:sldId id="355" r:id="rId26"/>
    <p:sldId id="356" r:id="rId27"/>
    <p:sldId id="357" r:id="rId28"/>
    <p:sldId id="358" r:id="rId29"/>
    <p:sldId id="363" r:id="rId30"/>
    <p:sldId id="333" r:id="rId31"/>
    <p:sldId id="366" r:id="rId32"/>
    <p:sldId id="367" r:id="rId33"/>
    <p:sldId id="381" r:id="rId34"/>
    <p:sldId id="368" r:id="rId35"/>
    <p:sldId id="369" r:id="rId36"/>
    <p:sldId id="370" r:id="rId37"/>
    <p:sldId id="383" r:id="rId38"/>
    <p:sldId id="371" r:id="rId39"/>
    <p:sldId id="373" r:id="rId40"/>
    <p:sldId id="372" r:id="rId41"/>
    <p:sldId id="364" r:id="rId42"/>
    <p:sldId id="365" r:id="rId43"/>
    <p:sldId id="306" r:id="rId44"/>
    <p:sldId id="334" r:id="rId45"/>
    <p:sldId id="305" r:id="rId46"/>
    <p:sldId id="313" r:id="rId47"/>
    <p:sldId id="312" r:id="rId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552">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3FBB3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498"/>
    <p:restoredTop sz="50000"/>
  </p:normalViewPr>
  <p:slideViewPr>
    <p:cSldViewPr snapToObjects="1">
      <p:cViewPr>
        <p:scale>
          <a:sx n="71" d="100"/>
          <a:sy n="71" d="100"/>
        </p:scale>
        <p:origin x="1352" y="-352"/>
      </p:cViewPr>
      <p:guideLst>
        <p:guide orient="horz" pos="3552"/>
        <p:guide pos="3120"/>
      </p:guideLst>
    </p:cSldViewPr>
  </p:slideViewPr>
  <p:outlineViewPr>
    <p:cViewPr>
      <p:scale>
        <a:sx n="33" d="100"/>
        <a:sy n="33" d="100"/>
      </p:scale>
      <p:origin x="0" y="-3576"/>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E224078-62AC-9F46-A47F-4EA9269B443A}" type="datetimeFigureOut">
              <a:rPr lang="en-US" smtClean="0"/>
              <a:t>1/4/17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D89BD00-9DDD-F84E-8F02-5F5A2A28BB41}" type="slidenum">
              <a:rPr lang="en-US" smtClean="0"/>
              <a:t>‹#›</a:t>
            </a:fld>
            <a:endParaRPr lang="en-US"/>
          </a:p>
        </p:txBody>
      </p:sp>
    </p:spTree>
    <p:extLst>
      <p:ext uri="{BB962C8B-B14F-4D97-AF65-F5344CB8AC3E}">
        <p14:creationId xmlns:p14="http://schemas.microsoft.com/office/powerpoint/2010/main" val="315089632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smtClean="0">
              <a:ea typeface="宋体" pitchFamily="2" charset="-122"/>
            </a:endParaRPr>
          </a:p>
        </p:txBody>
      </p:sp>
      <p:sp>
        <p:nvSpPr>
          <p:cNvPr id="3174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3800" i="1">
                <a:solidFill>
                  <a:schemeClr val="tx1"/>
                </a:solidFill>
                <a:latin typeface="Bookman Old Style" pitchFamily="18" charset="0"/>
                <a:ea typeface="宋体" pitchFamily="2" charset="-122"/>
              </a:defRPr>
            </a:lvl1pPr>
            <a:lvl2pPr marL="702739" indent="-270284" eaLnBrk="0" hangingPunct="0">
              <a:defRPr sz="3800" i="1">
                <a:solidFill>
                  <a:schemeClr val="tx1"/>
                </a:solidFill>
                <a:latin typeface="Bookman Old Style" pitchFamily="18" charset="0"/>
                <a:ea typeface="宋体" pitchFamily="2" charset="-122"/>
              </a:defRPr>
            </a:lvl2pPr>
            <a:lvl3pPr marL="1081137" indent="-216227" eaLnBrk="0" hangingPunct="0">
              <a:defRPr sz="3800" i="1">
                <a:solidFill>
                  <a:schemeClr val="tx1"/>
                </a:solidFill>
                <a:latin typeface="Bookman Old Style" pitchFamily="18" charset="0"/>
                <a:ea typeface="宋体" pitchFamily="2" charset="-122"/>
              </a:defRPr>
            </a:lvl3pPr>
            <a:lvl4pPr marL="1513591" indent="-216227" eaLnBrk="0" hangingPunct="0">
              <a:defRPr sz="3800" i="1">
                <a:solidFill>
                  <a:schemeClr val="tx1"/>
                </a:solidFill>
                <a:latin typeface="Bookman Old Style" pitchFamily="18" charset="0"/>
                <a:ea typeface="宋体" pitchFamily="2" charset="-122"/>
              </a:defRPr>
            </a:lvl4pPr>
            <a:lvl5pPr marL="1946046" indent="-216227" eaLnBrk="0" hangingPunct="0">
              <a:defRPr sz="3800" i="1">
                <a:solidFill>
                  <a:schemeClr val="tx1"/>
                </a:solidFill>
                <a:latin typeface="Bookman Old Style" pitchFamily="18" charset="0"/>
                <a:ea typeface="宋体" pitchFamily="2" charset="-122"/>
              </a:defRPr>
            </a:lvl5pPr>
            <a:lvl6pPr marL="2378501" indent="-216227" eaLnBrk="0" fontAlgn="base" hangingPunct="0">
              <a:spcBef>
                <a:spcPct val="0"/>
              </a:spcBef>
              <a:spcAft>
                <a:spcPct val="0"/>
              </a:spcAft>
              <a:defRPr sz="3800" i="1">
                <a:solidFill>
                  <a:schemeClr val="tx1"/>
                </a:solidFill>
                <a:latin typeface="Bookman Old Style" pitchFamily="18" charset="0"/>
                <a:ea typeface="宋体" pitchFamily="2" charset="-122"/>
              </a:defRPr>
            </a:lvl6pPr>
            <a:lvl7pPr marL="2810955" indent="-216227" eaLnBrk="0" fontAlgn="base" hangingPunct="0">
              <a:spcBef>
                <a:spcPct val="0"/>
              </a:spcBef>
              <a:spcAft>
                <a:spcPct val="0"/>
              </a:spcAft>
              <a:defRPr sz="3800" i="1">
                <a:solidFill>
                  <a:schemeClr val="tx1"/>
                </a:solidFill>
                <a:latin typeface="Bookman Old Style" pitchFamily="18" charset="0"/>
                <a:ea typeface="宋体" pitchFamily="2" charset="-122"/>
              </a:defRPr>
            </a:lvl7pPr>
            <a:lvl8pPr marL="3243410" indent="-216227" eaLnBrk="0" fontAlgn="base" hangingPunct="0">
              <a:spcBef>
                <a:spcPct val="0"/>
              </a:spcBef>
              <a:spcAft>
                <a:spcPct val="0"/>
              </a:spcAft>
              <a:defRPr sz="3800" i="1">
                <a:solidFill>
                  <a:schemeClr val="tx1"/>
                </a:solidFill>
                <a:latin typeface="Bookman Old Style" pitchFamily="18" charset="0"/>
                <a:ea typeface="宋体" pitchFamily="2" charset="-122"/>
              </a:defRPr>
            </a:lvl8pPr>
            <a:lvl9pPr marL="3675865" indent="-216227" eaLnBrk="0" fontAlgn="base" hangingPunct="0">
              <a:spcBef>
                <a:spcPct val="0"/>
              </a:spcBef>
              <a:spcAft>
                <a:spcPct val="0"/>
              </a:spcAft>
              <a:defRPr sz="3800" i="1">
                <a:solidFill>
                  <a:schemeClr val="tx1"/>
                </a:solidFill>
                <a:latin typeface="Bookman Old Style" pitchFamily="18" charset="0"/>
                <a:ea typeface="宋体" pitchFamily="2" charset="-122"/>
              </a:defRPr>
            </a:lvl9pPr>
          </a:lstStyle>
          <a:p>
            <a:pPr eaLnBrk="1" hangingPunct="1"/>
            <a:fld id="{1C8EE7E3-3689-472D-8BBD-7AA9CC2429F4}" type="slidenum">
              <a:rPr lang="zh-CN" altLang="en-US" sz="1200">
                <a:solidFill>
                  <a:prstClr val="black"/>
                </a:solidFill>
              </a:rPr>
              <a:pPr eaLnBrk="1" hangingPunct="1"/>
              <a:t>1</a:t>
            </a:fld>
            <a:endParaRPr lang="zh-CN" altLang="en-US" sz="1200">
              <a:solidFill>
                <a:prstClr val="black"/>
              </a:solidFill>
            </a:endParaRPr>
          </a:p>
        </p:txBody>
      </p:sp>
    </p:spTree>
    <p:extLst>
      <p:ext uri="{BB962C8B-B14F-4D97-AF65-F5344CB8AC3E}">
        <p14:creationId xmlns:p14="http://schemas.microsoft.com/office/powerpoint/2010/main" val="2316024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9BD00-9DDD-F84E-8F02-5F5A2A28BB41}" type="slidenum">
              <a:rPr lang="en-US" smtClean="0"/>
              <a:t>15</a:t>
            </a:fld>
            <a:endParaRPr lang="en-US"/>
          </a:p>
        </p:txBody>
      </p:sp>
    </p:spTree>
    <p:extLst>
      <p:ext uri="{BB962C8B-B14F-4D97-AF65-F5344CB8AC3E}">
        <p14:creationId xmlns:p14="http://schemas.microsoft.com/office/powerpoint/2010/main" val="628257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9BD00-9DDD-F84E-8F02-5F5A2A28BB41}" type="slidenum">
              <a:rPr lang="en-US" smtClean="0"/>
              <a:t>17</a:t>
            </a:fld>
            <a:endParaRPr lang="en-US"/>
          </a:p>
        </p:txBody>
      </p:sp>
    </p:spTree>
    <p:extLst>
      <p:ext uri="{BB962C8B-B14F-4D97-AF65-F5344CB8AC3E}">
        <p14:creationId xmlns:p14="http://schemas.microsoft.com/office/powerpoint/2010/main" val="21356930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9BD00-9DDD-F84E-8F02-5F5A2A28BB41}" type="slidenum">
              <a:rPr lang="en-US" smtClean="0"/>
              <a:t>18</a:t>
            </a:fld>
            <a:endParaRPr lang="en-US"/>
          </a:p>
        </p:txBody>
      </p:sp>
    </p:spTree>
    <p:extLst>
      <p:ext uri="{BB962C8B-B14F-4D97-AF65-F5344CB8AC3E}">
        <p14:creationId xmlns:p14="http://schemas.microsoft.com/office/powerpoint/2010/main" val="3530566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9BD00-9DDD-F84E-8F02-5F5A2A28BB41}" type="slidenum">
              <a:rPr lang="en-US" smtClean="0"/>
              <a:t>19</a:t>
            </a:fld>
            <a:endParaRPr lang="en-US"/>
          </a:p>
        </p:txBody>
      </p:sp>
    </p:spTree>
    <p:extLst>
      <p:ext uri="{BB962C8B-B14F-4D97-AF65-F5344CB8AC3E}">
        <p14:creationId xmlns:p14="http://schemas.microsoft.com/office/powerpoint/2010/main" val="9690690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9BD00-9DDD-F84E-8F02-5F5A2A28BB41}" type="slidenum">
              <a:rPr lang="en-US" smtClean="0"/>
              <a:t>20</a:t>
            </a:fld>
            <a:endParaRPr lang="en-US"/>
          </a:p>
        </p:txBody>
      </p:sp>
    </p:spTree>
    <p:extLst>
      <p:ext uri="{BB962C8B-B14F-4D97-AF65-F5344CB8AC3E}">
        <p14:creationId xmlns:p14="http://schemas.microsoft.com/office/powerpoint/2010/main" val="9760125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9BD00-9DDD-F84E-8F02-5F5A2A28BB41}" type="slidenum">
              <a:rPr lang="en-US" smtClean="0"/>
              <a:t>21</a:t>
            </a:fld>
            <a:endParaRPr lang="en-US"/>
          </a:p>
        </p:txBody>
      </p:sp>
    </p:spTree>
    <p:extLst>
      <p:ext uri="{BB962C8B-B14F-4D97-AF65-F5344CB8AC3E}">
        <p14:creationId xmlns:p14="http://schemas.microsoft.com/office/powerpoint/2010/main" val="878786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C8A68F-1769-4A42-85D0-5F20F7412CC7}" type="slidenum">
              <a:rPr lang="en-US" smtClean="0"/>
              <a:t>25</a:t>
            </a:fld>
            <a:endParaRPr lang="en-US"/>
          </a:p>
        </p:txBody>
      </p:sp>
    </p:spTree>
    <p:extLst>
      <p:ext uri="{BB962C8B-B14F-4D97-AF65-F5344CB8AC3E}">
        <p14:creationId xmlns:p14="http://schemas.microsoft.com/office/powerpoint/2010/main" val="1190194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C8A68F-1769-4A42-85D0-5F20F7412CC7}" type="slidenum">
              <a:rPr lang="en-US" smtClean="0"/>
              <a:t>30</a:t>
            </a:fld>
            <a:endParaRPr lang="en-US"/>
          </a:p>
        </p:txBody>
      </p:sp>
    </p:spTree>
    <p:extLst>
      <p:ext uri="{BB962C8B-B14F-4D97-AF65-F5344CB8AC3E}">
        <p14:creationId xmlns:p14="http://schemas.microsoft.com/office/powerpoint/2010/main" val="20079057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C8A68F-1769-4A42-85D0-5F20F7412CC7}" type="slidenum">
              <a:rPr lang="en-US" smtClean="0"/>
              <a:t>31</a:t>
            </a:fld>
            <a:endParaRPr lang="en-US"/>
          </a:p>
        </p:txBody>
      </p:sp>
    </p:spTree>
    <p:extLst>
      <p:ext uri="{BB962C8B-B14F-4D97-AF65-F5344CB8AC3E}">
        <p14:creationId xmlns:p14="http://schemas.microsoft.com/office/powerpoint/2010/main" val="74384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9BD00-9DDD-F84E-8F02-5F5A2A28BB41}" type="slidenum">
              <a:rPr lang="en-US" smtClean="0"/>
              <a:t>32</a:t>
            </a:fld>
            <a:endParaRPr lang="en-US"/>
          </a:p>
        </p:txBody>
      </p:sp>
    </p:spTree>
    <p:extLst>
      <p:ext uri="{BB962C8B-B14F-4D97-AF65-F5344CB8AC3E}">
        <p14:creationId xmlns:p14="http://schemas.microsoft.com/office/powerpoint/2010/main" val="18400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Gene</a:t>
            </a:r>
            <a:r>
              <a:rPr lang="zh-CN" altLang="en-US" dirty="0" smtClean="0"/>
              <a:t> </a:t>
            </a:r>
            <a:r>
              <a:rPr lang="en-US" altLang="zh-CN" dirty="0" smtClean="0"/>
              <a:t>is</a:t>
            </a:r>
            <a:r>
              <a:rPr lang="zh-CN" altLang="en-US" dirty="0" smtClean="0"/>
              <a:t> </a:t>
            </a:r>
            <a:r>
              <a:rPr lang="en-US" altLang="zh-CN" dirty="0" smtClean="0"/>
              <a:t>a</a:t>
            </a:r>
            <a:r>
              <a:rPr lang="zh-CN" altLang="en-US" dirty="0" smtClean="0"/>
              <a:t> </a:t>
            </a:r>
            <a:r>
              <a:rPr lang="en-US" altLang="zh-CN" dirty="0" smtClean="0"/>
              <a:t>molecular</a:t>
            </a:r>
            <a:r>
              <a:rPr lang="zh-CN" altLang="en-US" dirty="0" smtClean="0"/>
              <a:t> </a:t>
            </a:r>
            <a:r>
              <a:rPr lang="en-US" altLang="zh-CN" dirty="0" smtClean="0"/>
              <a:t>unit</a:t>
            </a:r>
            <a:r>
              <a:rPr lang="zh-CN" altLang="en-US" dirty="0" smtClean="0"/>
              <a:t> </a:t>
            </a:r>
            <a:r>
              <a:rPr lang="en-US" altLang="zh-CN" dirty="0" smtClean="0"/>
              <a:t>that</a:t>
            </a:r>
            <a:r>
              <a:rPr lang="zh-CN" altLang="en-US" dirty="0" smtClean="0"/>
              <a:t> </a:t>
            </a:r>
            <a:r>
              <a:rPr lang="en-US" altLang="zh-CN" dirty="0" smtClean="0"/>
              <a:t>can</a:t>
            </a:r>
            <a:r>
              <a:rPr lang="zh-CN" altLang="en-US" dirty="0" smtClean="0"/>
              <a:t> </a:t>
            </a:r>
            <a:r>
              <a:rPr lang="en-US" altLang="zh-CN" dirty="0" smtClean="0"/>
              <a:t>be</a:t>
            </a:r>
            <a:r>
              <a:rPr lang="zh-CN" altLang="en-US" dirty="0" smtClean="0"/>
              <a:t> </a:t>
            </a:r>
            <a:r>
              <a:rPr lang="en-US" altLang="zh-CN" dirty="0" smtClean="0"/>
              <a:t>inherited</a:t>
            </a:r>
            <a:endParaRPr lang="en-US" dirty="0"/>
          </a:p>
        </p:txBody>
      </p:sp>
      <p:sp>
        <p:nvSpPr>
          <p:cNvPr id="4" name="Slide Number Placeholder 3"/>
          <p:cNvSpPr>
            <a:spLocks noGrp="1"/>
          </p:cNvSpPr>
          <p:nvPr>
            <p:ph type="sldNum" sz="quarter" idx="10"/>
          </p:nvPr>
        </p:nvSpPr>
        <p:spPr/>
        <p:txBody>
          <a:bodyPr/>
          <a:lstStyle/>
          <a:p>
            <a:fld id="{7D89BD00-9DDD-F84E-8F02-5F5A2A28BB41}" type="slidenum">
              <a:rPr lang="en-US" smtClean="0"/>
              <a:t>3</a:t>
            </a:fld>
            <a:endParaRPr lang="en-US"/>
          </a:p>
        </p:txBody>
      </p:sp>
    </p:spTree>
    <p:extLst>
      <p:ext uri="{BB962C8B-B14F-4D97-AF65-F5344CB8AC3E}">
        <p14:creationId xmlns:p14="http://schemas.microsoft.com/office/powerpoint/2010/main" val="14099597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9BD00-9DDD-F84E-8F02-5F5A2A28BB41}" type="slidenum">
              <a:rPr lang="en-US" smtClean="0"/>
              <a:t>36</a:t>
            </a:fld>
            <a:endParaRPr lang="en-US"/>
          </a:p>
        </p:txBody>
      </p:sp>
    </p:spTree>
    <p:extLst>
      <p:ext uri="{BB962C8B-B14F-4D97-AF65-F5344CB8AC3E}">
        <p14:creationId xmlns:p14="http://schemas.microsoft.com/office/powerpoint/2010/main" val="4920679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9155"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dirty="0" smtClean="0"/>
          </a:p>
        </p:txBody>
      </p:sp>
      <p:sp>
        <p:nvSpPr>
          <p:cNvPr id="49156" name="灯片编号占位符 3"/>
          <p:cNvSpPr txBox="1">
            <a:spLocks noGrp="1"/>
          </p:cNvSpPr>
          <p:nvPr/>
        </p:nvSpPr>
        <p:spPr bwMode="auto">
          <a:xfrm>
            <a:off x="3897902" y="8830659"/>
            <a:ext cx="2982418" cy="4642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437" tIns="46219" rIns="92437" bIns="46219" anchor="b"/>
          <a:lstStyle>
            <a:lvl1pPr eaLnBrk="0" hangingPunct="0">
              <a:defRPr sz="4000" i="1">
                <a:solidFill>
                  <a:schemeClr val="tx1"/>
                </a:solidFill>
                <a:latin typeface="Bookman Old Style" pitchFamily="18" charset="0"/>
                <a:ea typeface="宋体" pitchFamily="2" charset="-122"/>
              </a:defRPr>
            </a:lvl1pPr>
            <a:lvl2pPr marL="742950" indent="-285750" eaLnBrk="0" hangingPunct="0">
              <a:defRPr sz="4000" i="1">
                <a:solidFill>
                  <a:schemeClr val="tx1"/>
                </a:solidFill>
                <a:latin typeface="Bookman Old Style" pitchFamily="18" charset="0"/>
                <a:ea typeface="宋体" pitchFamily="2" charset="-122"/>
              </a:defRPr>
            </a:lvl2pPr>
            <a:lvl3pPr marL="1143000" indent="-228600" eaLnBrk="0" hangingPunct="0">
              <a:defRPr sz="4000" i="1">
                <a:solidFill>
                  <a:schemeClr val="tx1"/>
                </a:solidFill>
                <a:latin typeface="Bookman Old Style" pitchFamily="18" charset="0"/>
                <a:ea typeface="宋体" pitchFamily="2" charset="-122"/>
              </a:defRPr>
            </a:lvl3pPr>
            <a:lvl4pPr marL="1600200" indent="-228600" eaLnBrk="0" hangingPunct="0">
              <a:defRPr sz="4000" i="1">
                <a:solidFill>
                  <a:schemeClr val="tx1"/>
                </a:solidFill>
                <a:latin typeface="Bookman Old Style" pitchFamily="18" charset="0"/>
                <a:ea typeface="宋体" pitchFamily="2" charset="-122"/>
              </a:defRPr>
            </a:lvl4pPr>
            <a:lvl5pPr marL="2057400" indent="-228600" eaLnBrk="0" hangingPunct="0">
              <a:defRPr sz="4000" i="1">
                <a:solidFill>
                  <a:schemeClr val="tx1"/>
                </a:solidFill>
                <a:latin typeface="Bookman Old Style" pitchFamily="18" charset="0"/>
                <a:ea typeface="宋体" pitchFamily="2" charset="-122"/>
              </a:defRPr>
            </a:lvl5pPr>
            <a:lvl6pPr marL="2514600" indent="-228600" eaLnBrk="0" fontAlgn="base" hangingPunct="0">
              <a:spcBef>
                <a:spcPct val="0"/>
              </a:spcBef>
              <a:spcAft>
                <a:spcPct val="0"/>
              </a:spcAft>
              <a:defRPr sz="4000" i="1">
                <a:solidFill>
                  <a:schemeClr val="tx1"/>
                </a:solidFill>
                <a:latin typeface="Bookman Old Style" pitchFamily="18" charset="0"/>
                <a:ea typeface="宋体" pitchFamily="2" charset="-122"/>
              </a:defRPr>
            </a:lvl6pPr>
            <a:lvl7pPr marL="2971800" indent="-228600" eaLnBrk="0" fontAlgn="base" hangingPunct="0">
              <a:spcBef>
                <a:spcPct val="0"/>
              </a:spcBef>
              <a:spcAft>
                <a:spcPct val="0"/>
              </a:spcAft>
              <a:defRPr sz="4000" i="1">
                <a:solidFill>
                  <a:schemeClr val="tx1"/>
                </a:solidFill>
                <a:latin typeface="Bookman Old Style" pitchFamily="18" charset="0"/>
                <a:ea typeface="宋体" pitchFamily="2" charset="-122"/>
              </a:defRPr>
            </a:lvl7pPr>
            <a:lvl8pPr marL="3429000" indent="-228600" eaLnBrk="0" fontAlgn="base" hangingPunct="0">
              <a:spcBef>
                <a:spcPct val="0"/>
              </a:spcBef>
              <a:spcAft>
                <a:spcPct val="0"/>
              </a:spcAft>
              <a:defRPr sz="4000" i="1">
                <a:solidFill>
                  <a:schemeClr val="tx1"/>
                </a:solidFill>
                <a:latin typeface="Bookman Old Style" pitchFamily="18" charset="0"/>
                <a:ea typeface="宋体" pitchFamily="2" charset="-122"/>
              </a:defRPr>
            </a:lvl8pPr>
            <a:lvl9pPr marL="3886200" indent="-228600" eaLnBrk="0" fontAlgn="base" hangingPunct="0">
              <a:spcBef>
                <a:spcPct val="0"/>
              </a:spcBef>
              <a:spcAft>
                <a:spcPct val="0"/>
              </a:spcAft>
              <a:defRPr sz="4000" i="1">
                <a:solidFill>
                  <a:schemeClr val="tx1"/>
                </a:solidFill>
                <a:latin typeface="Bookman Old Style" pitchFamily="18" charset="0"/>
                <a:ea typeface="宋体" pitchFamily="2" charset="-122"/>
              </a:defRPr>
            </a:lvl9pPr>
          </a:lstStyle>
          <a:p>
            <a:pPr algn="r" eaLnBrk="1" fontAlgn="base" hangingPunct="1">
              <a:spcBef>
                <a:spcPct val="0"/>
              </a:spcBef>
              <a:spcAft>
                <a:spcPct val="0"/>
              </a:spcAft>
            </a:pPr>
            <a:fld id="{14EB9CE4-E1AF-4F78-B6D1-CC52B85CF303}" type="slidenum">
              <a:rPr lang="zh-CN" altLang="en-US" sz="1200">
                <a:solidFill>
                  <a:prstClr val="black"/>
                </a:solidFill>
                <a:latin typeface="Times" pitchFamily="18" charset="0"/>
              </a:rPr>
              <a:pPr algn="r" eaLnBrk="1" fontAlgn="base" hangingPunct="1">
                <a:spcBef>
                  <a:spcPct val="0"/>
                </a:spcBef>
                <a:spcAft>
                  <a:spcPct val="0"/>
                </a:spcAft>
              </a:pPr>
              <a:t>47</a:t>
            </a:fld>
            <a:endParaRPr lang="en-US" altLang="zh-CN" sz="1200">
              <a:solidFill>
                <a:prstClr val="black"/>
              </a:solidFill>
              <a:latin typeface="Times" pitchFamily="18" charset="0"/>
            </a:endParaRPr>
          </a:p>
        </p:txBody>
      </p:sp>
    </p:spTree>
    <p:extLst>
      <p:ext uri="{BB962C8B-B14F-4D97-AF65-F5344CB8AC3E}">
        <p14:creationId xmlns:p14="http://schemas.microsoft.com/office/powerpoint/2010/main" val="1675575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beginning, I would like to share some background. </a:t>
            </a:r>
            <a:endParaRPr lang="en-US" dirty="0"/>
          </a:p>
        </p:txBody>
      </p:sp>
      <p:sp>
        <p:nvSpPr>
          <p:cNvPr id="4" name="Slide Number Placeholder 3"/>
          <p:cNvSpPr>
            <a:spLocks noGrp="1"/>
          </p:cNvSpPr>
          <p:nvPr>
            <p:ph type="sldNum" sz="quarter" idx="10"/>
          </p:nvPr>
        </p:nvSpPr>
        <p:spPr/>
        <p:txBody>
          <a:bodyPr/>
          <a:lstStyle/>
          <a:p>
            <a:fld id="{014C767B-3747-4247-ABAE-C5525DC0EC5C}" type="slidenum">
              <a:rPr lang="en-US" smtClean="0">
                <a:solidFill>
                  <a:prstClr val="black"/>
                </a:solidFill>
                <a:latin typeface="Calibri"/>
              </a:rPr>
              <a:pPr/>
              <a:t>4</a:t>
            </a:fld>
            <a:endParaRPr lang="en-US">
              <a:solidFill>
                <a:prstClr val="black"/>
              </a:solidFill>
              <a:latin typeface="Calibri"/>
            </a:endParaRPr>
          </a:p>
        </p:txBody>
      </p:sp>
    </p:spTree>
    <p:extLst>
      <p:ext uri="{BB962C8B-B14F-4D97-AF65-F5344CB8AC3E}">
        <p14:creationId xmlns:p14="http://schemas.microsoft.com/office/powerpoint/2010/main" val="1984210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C8A68F-1769-4A42-85D0-5F20F7412CC7}" type="slidenum">
              <a:rPr lang="en-US" smtClean="0"/>
              <a:t>5</a:t>
            </a:fld>
            <a:endParaRPr lang="en-US"/>
          </a:p>
        </p:txBody>
      </p:sp>
    </p:spTree>
    <p:extLst>
      <p:ext uri="{BB962C8B-B14F-4D97-AF65-F5344CB8AC3E}">
        <p14:creationId xmlns:p14="http://schemas.microsoft.com/office/powerpoint/2010/main" val="1749698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9BD00-9DDD-F84E-8F02-5F5A2A28BB41}" type="slidenum">
              <a:rPr lang="en-US" smtClean="0"/>
              <a:t>6</a:t>
            </a:fld>
            <a:endParaRPr lang="en-US"/>
          </a:p>
        </p:txBody>
      </p:sp>
    </p:spTree>
    <p:extLst>
      <p:ext uri="{BB962C8B-B14F-4D97-AF65-F5344CB8AC3E}">
        <p14:creationId xmlns:p14="http://schemas.microsoft.com/office/powerpoint/2010/main" val="1303785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Allele-specific differences in gene expression might usefully be determined using variation within the coding regions to distinguish the relative abundance of transcript arising from the two alleles. When cells from an individual who is heterozygous for a coding polymorphism (e.g. an individual with genotype GA) are analyzed, the allelic origin of transcript can be defined. In this example, allele 1 is a high-producer allele (transcript shown in red) relative to allele 2 (transcript shown in blue). It is important to note however that, although the coding single nucleotide polymorphism (SNP) might be functional, it is being used here as a marker to distinguish the relative abundance of the two alleles. In this example, several other SNPs are present on the high-producer allele (denoted by red stars), one of which is a functionally important regulatory polymorphism that modulates gene expression (denoted by red star with surrounding flash lines).</a:t>
            </a:r>
            <a:endParaRPr lang="en-US" dirty="0"/>
          </a:p>
        </p:txBody>
      </p:sp>
      <p:sp>
        <p:nvSpPr>
          <p:cNvPr id="4" name="Slide Number Placeholder 3"/>
          <p:cNvSpPr>
            <a:spLocks noGrp="1"/>
          </p:cNvSpPr>
          <p:nvPr>
            <p:ph type="sldNum" sz="quarter" idx="10"/>
          </p:nvPr>
        </p:nvSpPr>
        <p:spPr/>
        <p:txBody>
          <a:bodyPr/>
          <a:lstStyle/>
          <a:p>
            <a:fld id="{7D89BD00-9DDD-F84E-8F02-5F5A2A28BB41}" type="slidenum">
              <a:rPr lang="en-US" smtClean="0"/>
              <a:t>7</a:t>
            </a:fld>
            <a:endParaRPr lang="en-US"/>
          </a:p>
        </p:txBody>
      </p:sp>
    </p:spTree>
    <p:extLst>
      <p:ext uri="{BB962C8B-B14F-4D97-AF65-F5344CB8AC3E}">
        <p14:creationId xmlns:p14="http://schemas.microsoft.com/office/powerpoint/2010/main" val="522971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4C767B-3747-4247-ABAE-C5525DC0EC5C}" type="slidenum">
              <a:rPr lang="en-US" smtClean="0">
                <a:solidFill>
                  <a:prstClr val="black"/>
                </a:solidFill>
                <a:latin typeface="Calibri"/>
              </a:rPr>
              <a:pPr/>
              <a:t>9</a:t>
            </a:fld>
            <a:endParaRPr lang="en-US">
              <a:solidFill>
                <a:prstClr val="black"/>
              </a:solidFill>
              <a:latin typeface="Calibri"/>
            </a:endParaRPr>
          </a:p>
        </p:txBody>
      </p:sp>
    </p:spTree>
    <p:extLst>
      <p:ext uri="{BB962C8B-B14F-4D97-AF65-F5344CB8AC3E}">
        <p14:creationId xmlns:p14="http://schemas.microsoft.com/office/powerpoint/2010/main" val="1036140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4C767B-3747-4247-ABAE-C5525DC0EC5C}" type="slidenum">
              <a:rPr lang="en-US" smtClean="0">
                <a:solidFill>
                  <a:prstClr val="black"/>
                </a:solidFill>
                <a:latin typeface="Calibri"/>
              </a:rPr>
              <a:pPr/>
              <a:t>10</a:t>
            </a:fld>
            <a:endParaRPr lang="en-US">
              <a:solidFill>
                <a:prstClr val="black"/>
              </a:solidFill>
              <a:latin typeface="Calibri"/>
            </a:endParaRPr>
          </a:p>
        </p:txBody>
      </p:sp>
    </p:spTree>
    <p:extLst>
      <p:ext uri="{BB962C8B-B14F-4D97-AF65-F5344CB8AC3E}">
        <p14:creationId xmlns:p14="http://schemas.microsoft.com/office/powerpoint/2010/main" val="1605894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4C767B-3747-4247-ABAE-C5525DC0EC5C}" type="slidenum">
              <a:rPr lang="en-US" smtClean="0">
                <a:solidFill>
                  <a:prstClr val="black"/>
                </a:solidFill>
                <a:latin typeface="Calibri"/>
              </a:rPr>
              <a:pPr/>
              <a:t>11</a:t>
            </a:fld>
            <a:endParaRPr lang="en-US">
              <a:solidFill>
                <a:prstClr val="black"/>
              </a:solidFill>
              <a:latin typeface="Calibri"/>
            </a:endParaRPr>
          </a:p>
        </p:txBody>
      </p:sp>
    </p:spTree>
    <p:extLst>
      <p:ext uri="{BB962C8B-B14F-4D97-AF65-F5344CB8AC3E}">
        <p14:creationId xmlns:p14="http://schemas.microsoft.com/office/powerpoint/2010/main" val="1069755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Line 2"/>
          <p:cNvSpPr>
            <a:spLocks noChangeShapeType="1"/>
          </p:cNvSpPr>
          <p:nvPr/>
        </p:nvSpPr>
        <p:spPr bwMode="auto">
          <a:xfrm>
            <a:off x="7315200" y="1066800"/>
            <a:ext cx="0" cy="4495800"/>
          </a:xfrm>
          <a:prstGeom prst="line">
            <a:avLst/>
          </a:prstGeom>
          <a:noFill/>
          <a:ln w="9525">
            <a:solidFill>
              <a:schemeClr val="tx1"/>
            </a:solidFill>
            <a:round/>
            <a:headEnd/>
            <a:tailEnd/>
          </a:ln>
          <a:effectLst/>
        </p:spPr>
        <p:txBody>
          <a:bodyPr/>
          <a:lstStyle/>
          <a:p>
            <a:pPr defTabSz="914400" fontAlgn="base">
              <a:spcBef>
                <a:spcPct val="0"/>
              </a:spcBef>
              <a:spcAft>
                <a:spcPct val="0"/>
              </a:spcAft>
              <a:defRPr/>
            </a:pPr>
            <a:endParaRPr lang="zh-CN" altLang="en-US" sz="4000" i="1">
              <a:solidFill>
                <a:srgbClr val="000000"/>
              </a:solidFill>
              <a:latin typeface="Bookman Old Style" pitchFamily="18" charset="0"/>
              <a:ea typeface="宋体"/>
            </a:endParaRPr>
          </a:p>
        </p:txBody>
      </p:sp>
      <p:grpSp>
        <p:nvGrpSpPr>
          <p:cNvPr id="5" name="Group 8"/>
          <p:cNvGrpSpPr>
            <a:grpSpLocks/>
          </p:cNvGrpSpPr>
          <p:nvPr/>
        </p:nvGrpSpPr>
        <p:grpSpPr bwMode="auto">
          <a:xfrm>
            <a:off x="7493000" y="2992438"/>
            <a:ext cx="1338263" cy="2189162"/>
            <a:chOff x="4704" y="1885"/>
            <a:chExt cx="843" cy="1379"/>
          </a:xfrm>
        </p:grpSpPr>
        <p:sp>
          <p:nvSpPr>
            <p:cNvPr id="6" name="Oval 9"/>
            <p:cNvSpPr>
              <a:spLocks noChangeArrowheads="1"/>
            </p:cNvSpPr>
            <p:nvPr/>
          </p:nvSpPr>
          <p:spPr bwMode="auto">
            <a:xfrm>
              <a:off x="4704" y="1885"/>
              <a:ext cx="127" cy="127"/>
            </a:xfrm>
            <a:prstGeom prst="ellipse">
              <a:avLst/>
            </a:prstGeom>
            <a:solidFill>
              <a:schemeClr val="tx2"/>
            </a:solidFill>
            <a:ln w="9525">
              <a:noFill/>
              <a:round/>
              <a:headEnd/>
              <a:tailEnd/>
            </a:ln>
            <a:effectLst/>
          </p:spPr>
          <p:txBody>
            <a:bodyPr wrap="none" anchor="ctr"/>
            <a:lstStyle/>
            <a:p>
              <a:pPr defTabSz="914400" fontAlgn="base">
                <a:spcBef>
                  <a:spcPct val="0"/>
                </a:spcBef>
                <a:spcAft>
                  <a:spcPct val="0"/>
                </a:spcAft>
                <a:defRPr/>
              </a:pPr>
              <a:endParaRPr lang="zh-CN" altLang="en-US" sz="4000" i="1">
                <a:solidFill>
                  <a:srgbClr val="000000"/>
                </a:solidFill>
                <a:latin typeface="Bookman Old Style" charset="0"/>
                <a:ea typeface="宋体"/>
              </a:endParaRPr>
            </a:p>
          </p:txBody>
        </p:sp>
        <p:sp>
          <p:nvSpPr>
            <p:cNvPr id="7" name="Oval 10"/>
            <p:cNvSpPr>
              <a:spLocks noChangeArrowheads="1"/>
            </p:cNvSpPr>
            <p:nvPr/>
          </p:nvSpPr>
          <p:spPr bwMode="auto">
            <a:xfrm>
              <a:off x="4883" y="1885"/>
              <a:ext cx="127" cy="127"/>
            </a:xfrm>
            <a:prstGeom prst="ellipse">
              <a:avLst/>
            </a:prstGeom>
            <a:solidFill>
              <a:schemeClr val="tx2"/>
            </a:solidFill>
            <a:ln w="9525">
              <a:noFill/>
              <a:round/>
              <a:headEnd/>
              <a:tailEnd/>
            </a:ln>
            <a:effectLst/>
          </p:spPr>
          <p:txBody>
            <a:bodyPr wrap="none" anchor="ctr"/>
            <a:lstStyle/>
            <a:p>
              <a:pPr defTabSz="914400" fontAlgn="base">
                <a:spcBef>
                  <a:spcPct val="0"/>
                </a:spcBef>
                <a:spcAft>
                  <a:spcPct val="0"/>
                </a:spcAft>
                <a:defRPr/>
              </a:pPr>
              <a:endParaRPr lang="zh-CN" altLang="en-US" sz="4000" i="1">
                <a:solidFill>
                  <a:srgbClr val="000000"/>
                </a:solidFill>
                <a:latin typeface="Bookman Old Style" charset="0"/>
                <a:ea typeface="宋体"/>
              </a:endParaRPr>
            </a:p>
          </p:txBody>
        </p:sp>
        <p:sp>
          <p:nvSpPr>
            <p:cNvPr id="8" name="Oval 11"/>
            <p:cNvSpPr>
              <a:spLocks noChangeArrowheads="1"/>
            </p:cNvSpPr>
            <p:nvPr/>
          </p:nvSpPr>
          <p:spPr bwMode="auto">
            <a:xfrm>
              <a:off x="5062" y="1885"/>
              <a:ext cx="127" cy="127"/>
            </a:xfrm>
            <a:prstGeom prst="ellipse">
              <a:avLst/>
            </a:prstGeom>
            <a:solidFill>
              <a:schemeClr val="tx2"/>
            </a:solidFill>
            <a:ln w="9525">
              <a:noFill/>
              <a:round/>
              <a:headEnd/>
              <a:tailEnd/>
            </a:ln>
            <a:effectLst/>
          </p:spPr>
          <p:txBody>
            <a:bodyPr wrap="none" anchor="ctr"/>
            <a:lstStyle/>
            <a:p>
              <a:pPr defTabSz="914400" fontAlgn="base">
                <a:spcBef>
                  <a:spcPct val="0"/>
                </a:spcBef>
                <a:spcAft>
                  <a:spcPct val="0"/>
                </a:spcAft>
                <a:defRPr/>
              </a:pPr>
              <a:endParaRPr lang="zh-CN" altLang="en-US" sz="4000" i="1">
                <a:solidFill>
                  <a:srgbClr val="000000"/>
                </a:solidFill>
                <a:latin typeface="Bookman Old Style" charset="0"/>
                <a:ea typeface="宋体"/>
              </a:endParaRPr>
            </a:p>
          </p:txBody>
        </p:sp>
        <p:sp>
          <p:nvSpPr>
            <p:cNvPr id="9" name="Oval 12"/>
            <p:cNvSpPr>
              <a:spLocks noChangeArrowheads="1"/>
            </p:cNvSpPr>
            <p:nvPr/>
          </p:nvSpPr>
          <p:spPr bwMode="auto">
            <a:xfrm>
              <a:off x="4704" y="2064"/>
              <a:ext cx="127" cy="127"/>
            </a:xfrm>
            <a:prstGeom prst="ellipse">
              <a:avLst/>
            </a:prstGeom>
            <a:solidFill>
              <a:schemeClr val="tx2"/>
            </a:solidFill>
            <a:ln w="9525">
              <a:noFill/>
              <a:round/>
              <a:headEnd/>
              <a:tailEnd/>
            </a:ln>
            <a:effectLst/>
          </p:spPr>
          <p:txBody>
            <a:bodyPr wrap="none" anchor="ctr"/>
            <a:lstStyle/>
            <a:p>
              <a:pPr defTabSz="914400" fontAlgn="base">
                <a:spcBef>
                  <a:spcPct val="0"/>
                </a:spcBef>
                <a:spcAft>
                  <a:spcPct val="0"/>
                </a:spcAft>
                <a:defRPr/>
              </a:pPr>
              <a:endParaRPr lang="zh-CN" altLang="en-US" sz="4000" i="1">
                <a:solidFill>
                  <a:srgbClr val="000000"/>
                </a:solidFill>
                <a:latin typeface="Bookman Old Style" charset="0"/>
                <a:ea typeface="宋体"/>
              </a:endParaRPr>
            </a:p>
          </p:txBody>
        </p:sp>
        <p:sp>
          <p:nvSpPr>
            <p:cNvPr id="10" name="Oval 13"/>
            <p:cNvSpPr>
              <a:spLocks noChangeArrowheads="1"/>
            </p:cNvSpPr>
            <p:nvPr/>
          </p:nvSpPr>
          <p:spPr bwMode="auto">
            <a:xfrm>
              <a:off x="4883" y="2064"/>
              <a:ext cx="127" cy="127"/>
            </a:xfrm>
            <a:prstGeom prst="ellipse">
              <a:avLst/>
            </a:prstGeom>
            <a:solidFill>
              <a:schemeClr val="tx2"/>
            </a:solidFill>
            <a:ln w="9525">
              <a:noFill/>
              <a:round/>
              <a:headEnd/>
              <a:tailEnd/>
            </a:ln>
            <a:effectLst/>
          </p:spPr>
          <p:txBody>
            <a:bodyPr wrap="none" anchor="ctr"/>
            <a:lstStyle/>
            <a:p>
              <a:pPr defTabSz="914400" fontAlgn="base">
                <a:spcBef>
                  <a:spcPct val="0"/>
                </a:spcBef>
                <a:spcAft>
                  <a:spcPct val="0"/>
                </a:spcAft>
                <a:defRPr/>
              </a:pPr>
              <a:endParaRPr lang="zh-CN" altLang="en-US" sz="4000" i="1">
                <a:solidFill>
                  <a:srgbClr val="000000"/>
                </a:solidFill>
                <a:latin typeface="Bookman Old Style" charset="0"/>
                <a:ea typeface="宋体"/>
              </a:endParaRPr>
            </a:p>
          </p:txBody>
        </p:sp>
        <p:sp>
          <p:nvSpPr>
            <p:cNvPr id="11" name="Oval 14"/>
            <p:cNvSpPr>
              <a:spLocks noChangeArrowheads="1"/>
            </p:cNvSpPr>
            <p:nvPr/>
          </p:nvSpPr>
          <p:spPr bwMode="auto">
            <a:xfrm>
              <a:off x="5062" y="2064"/>
              <a:ext cx="127" cy="127"/>
            </a:xfrm>
            <a:prstGeom prst="ellipse">
              <a:avLst/>
            </a:prstGeom>
            <a:solidFill>
              <a:schemeClr val="tx2"/>
            </a:solidFill>
            <a:ln w="9525">
              <a:noFill/>
              <a:round/>
              <a:headEnd/>
              <a:tailEnd/>
            </a:ln>
            <a:effectLst/>
          </p:spPr>
          <p:txBody>
            <a:bodyPr wrap="none" anchor="ctr"/>
            <a:lstStyle/>
            <a:p>
              <a:pPr defTabSz="914400" fontAlgn="base">
                <a:spcBef>
                  <a:spcPct val="0"/>
                </a:spcBef>
                <a:spcAft>
                  <a:spcPct val="0"/>
                </a:spcAft>
                <a:defRPr/>
              </a:pPr>
              <a:endParaRPr lang="zh-CN" altLang="en-US" sz="4000" i="1">
                <a:solidFill>
                  <a:srgbClr val="000000"/>
                </a:solidFill>
                <a:latin typeface="Bookman Old Style" charset="0"/>
                <a:ea typeface="宋体"/>
              </a:endParaRPr>
            </a:p>
          </p:txBody>
        </p:sp>
        <p:sp>
          <p:nvSpPr>
            <p:cNvPr id="12" name="Oval 15"/>
            <p:cNvSpPr>
              <a:spLocks noChangeArrowheads="1"/>
            </p:cNvSpPr>
            <p:nvPr/>
          </p:nvSpPr>
          <p:spPr bwMode="auto">
            <a:xfrm>
              <a:off x="5241" y="2064"/>
              <a:ext cx="127" cy="127"/>
            </a:xfrm>
            <a:prstGeom prst="ellipse">
              <a:avLst/>
            </a:prstGeom>
            <a:solidFill>
              <a:schemeClr val="accent2"/>
            </a:solidFill>
            <a:ln w="9525">
              <a:noFill/>
              <a:round/>
              <a:headEnd/>
              <a:tailEnd/>
            </a:ln>
            <a:effectLst/>
          </p:spPr>
          <p:txBody>
            <a:bodyPr wrap="none" anchor="ctr"/>
            <a:lstStyle/>
            <a:p>
              <a:pPr defTabSz="914400" fontAlgn="base">
                <a:spcBef>
                  <a:spcPct val="0"/>
                </a:spcBef>
                <a:spcAft>
                  <a:spcPct val="0"/>
                </a:spcAft>
                <a:defRPr/>
              </a:pPr>
              <a:endParaRPr lang="zh-CN" altLang="en-US" sz="4000" i="1">
                <a:solidFill>
                  <a:srgbClr val="000000"/>
                </a:solidFill>
                <a:latin typeface="Bookman Old Style" charset="0"/>
                <a:ea typeface="宋体"/>
              </a:endParaRPr>
            </a:p>
          </p:txBody>
        </p:sp>
        <p:sp>
          <p:nvSpPr>
            <p:cNvPr id="13" name="Oval 16"/>
            <p:cNvSpPr>
              <a:spLocks noChangeArrowheads="1"/>
            </p:cNvSpPr>
            <p:nvPr/>
          </p:nvSpPr>
          <p:spPr bwMode="auto">
            <a:xfrm>
              <a:off x="4704" y="2243"/>
              <a:ext cx="127" cy="127"/>
            </a:xfrm>
            <a:prstGeom prst="ellipse">
              <a:avLst/>
            </a:prstGeom>
            <a:solidFill>
              <a:schemeClr val="tx2"/>
            </a:solidFill>
            <a:ln w="9525">
              <a:noFill/>
              <a:round/>
              <a:headEnd/>
              <a:tailEnd/>
            </a:ln>
            <a:effectLst/>
          </p:spPr>
          <p:txBody>
            <a:bodyPr wrap="none" anchor="ctr"/>
            <a:lstStyle/>
            <a:p>
              <a:pPr defTabSz="914400" fontAlgn="base">
                <a:spcBef>
                  <a:spcPct val="0"/>
                </a:spcBef>
                <a:spcAft>
                  <a:spcPct val="0"/>
                </a:spcAft>
                <a:defRPr/>
              </a:pPr>
              <a:endParaRPr lang="zh-CN" altLang="en-US" sz="4000" i="1">
                <a:solidFill>
                  <a:srgbClr val="000000"/>
                </a:solidFill>
                <a:latin typeface="Bookman Old Style" charset="0"/>
                <a:ea typeface="宋体"/>
              </a:endParaRPr>
            </a:p>
          </p:txBody>
        </p:sp>
        <p:sp>
          <p:nvSpPr>
            <p:cNvPr id="14" name="Oval 17"/>
            <p:cNvSpPr>
              <a:spLocks noChangeArrowheads="1"/>
            </p:cNvSpPr>
            <p:nvPr/>
          </p:nvSpPr>
          <p:spPr bwMode="auto">
            <a:xfrm>
              <a:off x="4883" y="2243"/>
              <a:ext cx="127" cy="127"/>
            </a:xfrm>
            <a:prstGeom prst="ellipse">
              <a:avLst/>
            </a:prstGeom>
            <a:solidFill>
              <a:schemeClr val="tx2"/>
            </a:solidFill>
            <a:ln w="9525">
              <a:noFill/>
              <a:round/>
              <a:headEnd/>
              <a:tailEnd/>
            </a:ln>
            <a:effectLst/>
          </p:spPr>
          <p:txBody>
            <a:bodyPr wrap="none" anchor="ctr"/>
            <a:lstStyle/>
            <a:p>
              <a:pPr defTabSz="914400" fontAlgn="base">
                <a:spcBef>
                  <a:spcPct val="0"/>
                </a:spcBef>
                <a:spcAft>
                  <a:spcPct val="0"/>
                </a:spcAft>
                <a:defRPr/>
              </a:pPr>
              <a:endParaRPr lang="zh-CN" altLang="en-US" sz="4000" i="1">
                <a:solidFill>
                  <a:srgbClr val="000000"/>
                </a:solidFill>
                <a:latin typeface="Bookman Old Style" charset="0"/>
                <a:ea typeface="宋体"/>
              </a:endParaRPr>
            </a:p>
          </p:txBody>
        </p:sp>
        <p:sp>
          <p:nvSpPr>
            <p:cNvPr id="15" name="Oval 18"/>
            <p:cNvSpPr>
              <a:spLocks noChangeArrowheads="1"/>
            </p:cNvSpPr>
            <p:nvPr/>
          </p:nvSpPr>
          <p:spPr bwMode="auto">
            <a:xfrm>
              <a:off x="5062" y="2243"/>
              <a:ext cx="127" cy="127"/>
            </a:xfrm>
            <a:prstGeom prst="ellipse">
              <a:avLst/>
            </a:prstGeom>
            <a:solidFill>
              <a:schemeClr val="accent2"/>
            </a:solidFill>
            <a:ln w="9525">
              <a:noFill/>
              <a:round/>
              <a:headEnd/>
              <a:tailEnd/>
            </a:ln>
            <a:effectLst/>
          </p:spPr>
          <p:txBody>
            <a:bodyPr wrap="none" anchor="ctr"/>
            <a:lstStyle/>
            <a:p>
              <a:pPr defTabSz="914400" fontAlgn="base">
                <a:spcBef>
                  <a:spcPct val="0"/>
                </a:spcBef>
                <a:spcAft>
                  <a:spcPct val="0"/>
                </a:spcAft>
                <a:defRPr/>
              </a:pPr>
              <a:endParaRPr lang="zh-CN" altLang="en-US" sz="4000" i="1">
                <a:solidFill>
                  <a:srgbClr val="000000"/>
                </a:solidFill>
                <a:latin typeface="Bookman Old Style" charset="0"/>
                <a:ea typeface="宋体"/>
              </a:endParaRPr>
            </a:p>
          </p:txBody>
        </p:sp>
        <p:sp>
          <p:nvSpPr>
            <p:cNvPr id="16" name="Oval 19"/>
            <p:cNvSpPr>
              <a:spLocks noChangeArrowheads="1"/>
            </p:cNvSpPr>
            <p:nvPr/>
          </p:nvSpPr>
          <p:spPr bwMode="auto">
            <a:xfrm>
              <a:off x="5241" y="2243"/>
              <a:ext cx="127" cy="127"/>
            </a:xfrm>
            <a:prstGeom prst="ellipse">
              <a:avLst/>
            </a:prstGeom>
            <a:solidFill>
              <a:schemeClr val="accent2"/>
            </a:solidFill>
            <a:ln w="9525">
              <a:noFill/>
              <a:round/>
              <a:headEnd/>
              <a:tailEnd/>
            </a:ln>
            <a:effectLst/>
          </p:spPr>
          <p:txBody>
            <a:bodyPr wrap="none" anchor="ctr"/>
            <a:lstStyle/>
            <a:p>
              <a:pPr defTabSz="914400" fontAlgn="base">
                <a:spcBef>
                  <a:spcPct val="0"/>
                </a:spcBef>
                <a:spcAft>
                  <a:spcPct val="0"/>
                </a:spcAft>
                <a:defRPr/>
              </a:pPr>
              <a:endParaRPr lang="zh-CN" altLang="en-US" sz="4000" i="1">
                <a:solidFill>
                  <a:srgbClr val="000000"/>
                </a:solidFill>
                <a:latin typeface="Bookman Old Style" charset="0"/>
                <a:ea typeface="宋体"/>
              </a:endParaRPr>
            </a:p>
          </p:txBody>
        </p:sp>
        <p:sp>
          <p:nvSpPr>
            <p:cNvPr id="17" name="Oval 20"/>
            <p:cNvSpPr>
              <a:spLocks noChangeArrowheads="1"/>
            </p:cNvSpPr>
            <p:nvPr/>
          </p:nvSpPr>
          <p:spPr bwMode="auto">
            <a:xfrm>
              <a:off x="5420" y="2243"/>
              <a:ext cx="127" cy="127"/>
            </a:xfrm>
            <a:prstGeom prst="ellipse">
              <a:avLst/>
            </a:prstGeom>
            <a:solidFill>
              <a:schemeClr val="accent1"/>
            </a:solidFill>
            <a:ln w="9525">
              <a:noFill/>
              <a:round/>
              <a:headEnd/>
              <a:tailEnd/>
            </a:ln>
            <a:effectLst/>
          </p:spPr>
          <p:txBody>
            <a:bodyPr wrap="none" anchor="ctr"/>
            <a:lstStyle/>
            <a:p>
              <a:pPr defTabSz="914400" fontAlgn="base">
                <a:spcBef>
                  <a:spcPct val="0"/>
                </a:spcBef>
                <a:spcAft>
                  <a:spcPct val="0"/>
                </a:spcAft>
                <a:defRPr/>
              </a:pPr>
              <a:endParaRPr lang="zh-CN" altLang="en-US" sz="4000" i="1">
                <a:solidFill>
                  <a:srgbClr val="000000"/>
                </a:solidFill>
                <a:latin typeface="Bookman Old Style" charset="0"/>
                <a:ea typeface="宋体"/>
              </a:endParaRPr>
            </a:p>
          </p:txBody>
        </p:sp>
        <p:sp>
          <p:nvSpPr>
            <p:cNvPr id="18" name="Oval 21"/>
            <p:cNvSpPr>
              <a:spLocks noChangeArrowheads="1"/>
            </p:cNvSpPr>
            <p:nvPr/>
          </p:nvSpPr>
          <p:spPr bwMode="auto">
            <a:xfrm>
              <a:off x="4704" y="2421"/>
              <a:ext cx="127" cy="128"/>
            </a:xfrm>
            <a:prstGeom prst="ellipse">
              <a:avLst/>
            </a:prstGeom>
            <a:solidFill>
              <a:schemeClr val="tx2"/>
            </a:solidFill>
            <a:ln w="9525">
              <a:noFill/>
              <a:round/>
              <a:headEnd/>
              <a:tailEnd/>
            </a:ln>
            <a:effectLst/>
          </p:spPr>
          <p:txBody>
            <a:bodyPr wrap="none" anchor="ctr"/>
            <a:lstStyle/>
            <a:p>
              <a:pPr defTabSz="914400" fontAlgn="base">
                <a:spcBef>
                  <a:spcPct val="0"/>
                </a:spcBef>
                <a:spcAft>
                  <a:spcPct val="0"/>
                </a:spcAft>
                <a:defRPr/>
              </a:pPr>
              <a:endParaRPr lang="zh-CN" altLang="en-US" sz="4000" i="1">
                <a:solidFill>
                  <a:srgbClr val="000000"/>
                </a:solidFill>
                <a:latin typeface="Bookman Old Style" charset="0"/>
                <a:ea typeface="宋体"/>
              </a:endParaRPr>
            </a:p>
          </p:txBody>
        </p:sp>
        <p:sp>
          <p:nvSpPr>
            <p:cNvPr id="19" name="Oval 22"/>
            <p:cNvSpPr>
              <a:spLocks noChangeArrowheads="1"/>
            </p:cNvSpPr>
            <p:nvPr/>
          </p:nvSpPr>
          <p:spPr bwMode="auto">
            <a:xfrm>
              <a:off x="4883" y="2421"/>
              <a:ext cx="127" cy="128"/>
            </a:xfrm>
            <a:prstGeom prst="ellipse">
              <a:avLst/>
            </a:prstGeom>
            <a:solidFill>
              <a:schemeClr val="accent2"/>
            </a:solidFill>
            <a:ln w="9525">
              <a:noFill/>
              <a:round/>
              <a:headEnd/>
              <a:tailEnd/>
            </a:ln>
            <a:effectLst/>
          </p:spPr>
          <p:txBody>
            <a:bodyPr wrap="none" anchor="ctr"/>
            <a:lstStyle/>
            <a:p>
              <a:pPr defTabSz="914400" fontAlgn="base">
                <a:spcBef>
                  <a:spcPct val="0"/>
                </a:spcBef>
                <a:spcAft>
                  <a:spcPct val="0"/>
                </a:spcAft>
                <a:defRPr/>
              </a:pPr>
              <a:endParaRPr lang="zh-CN" altLang="en-US" sz="4000" i="1">
                <a:solidFill>
                  <a:srgbClr val="000000"/>
                </a:solidFill>
                <a:latin typeface="Bookman Old Style" charset="0"/>
                <a:ea typeface="宋体"/>
              </a:endParaRPr>
            </a:p>
          </p:txBody>
        </p:sp>
        <p:sp>
          <p:nvSpPr>
            <p:cNvPr id="20" name="Oval 23"/>
            <p:cNvSpPr>
              <a:spLocks noChangeArrowheads="1"/>
            </p:cNvSpPr>
            <p:nvPr/>
          </p:nvSpPr>
          <p:spPr bwMode="auto">
            <a:xfrm>
              <a:off x="5062" y="2421"/>
              <a:ext cx="127" cy="128"/>
            </a:xfrm>
            <a:prstGeom prst="ellipse">
              <a:avLst/>
            </a:prstGeom>
            <a:solidFill>
              <a:schemeClr val="accent2"/>
            </a:solidFill>
            <a:ln w="9525">
              <a:noFill/>
              <a:round/>
              <a:headEnd/>
              <a:tailEnd/>
            </a:ln>
            <a:effectLst/>
          </p:spPr>
          <p:txBody>
            <a:bodyPr wrap="none" anchor="ctr"/>
            <a:lstStyle/>
            <a:p>
              <a:pPr defTabSz="914400" fontAlgn="base">
                <a:spcBef>
                  <a:spcPct val="0"/>
                </a:spcBef>
                <a:spcAft>
                  <a:spcPct val="0"/>
                </a:spcAft>
                <a:defRPr/>
              </a:pPr>
              <a:endParaRPr lang="zh-CN" altLang="en-US" sz="4000" i="1">
                <a:solidFill>
                  <a:srgbClr val="000000"/>
                </a:solidFill>
                <a:latin typeface="Bookman Old Style" charset="0"/>
                <a:ea typeface="宋体"/>
              </a:endParaRPr>
            </a:p>
          </p:txBody>
        </p:sp>
        <p:sp>
          <p:nvSpPr>
            <p:cNvPr id="21" name="Oval 24"/>
            <p:cNvSpPr>
              <a:spLocks noChangeArrowheads="1"/>
            </p:cNvSpPr>
            <p:nvPr/>
          </p:nvSpPr>
          <p:spPr bwMode="auto">
            <a:xfrm>
              <a:off x="5241" y="2421"/>
              <a:ext cx="127" cy="128"/>
            </a:xfrm>
            <a:prstGeom prst="ellipse">
              <a:avLst/>
            </a:prstGeom>
            <a:solidFill>
              <a:schemeClr val="accent1"/>
            </a:solidFill>
            <a:ln w="9525">
              <a:noFill/>
              <a:round/>
              <a:headEnd/>
              <a:tailEnd/>
            </a:ln>
            <a:effectLst/>
          </p:spPr>
          <p:txBody>
            <a:bodyPr wrap="none" anchor="ctr"/>
            <a:lstStyle/>
            <a:p>
              <a:pPr defTabSz="914400" fontAlgn="base">
                <a:spcBef>
                  <a:spcPct val="0"/>
                </a:spcBef>
                <a:spcAft>
                  <a:spcPct val="0"/>
                </a:spcAft>
                <a:defRPr/>
              </a:pPr>
              <a:endParaRPr lang="zh-CN" altLang="en-US" sz="4000" i="1">
                <a:solidFill>
                  <a:srgbClr val="000000"/>
                </a:solidFill>
                <a:latin typeface="Bookman Old Style" charset="0"/>
                <a:ea typeface="宋体"/>
              </a:endParaRPr>
            </a:p>
          </p:txBody>
        </p:sp>
        <p:sp>
          <p:nvSpPr>
            <p:cNvPr id="22" name="Oval 25"/>
            <p:cNvSpPr>
              <a:spLocks noChangeArrowheads="1"/>
            </p:cNvSpPr>
            <p:nvPr/>
          </p:nvSpPr>
          <p:spPr bwMode="auto">
            <a:xfrm>
              <a:off x="4704" y="2600"/>
              <a:ext cx="127" cy="128"/>
            </a:xfrm>
            <a:prstGeom prst="ellipse">
              <a:avLst/>
            </a:prstGeom>
            <a:solidFill>
              <a:schemeClr val="accent2"/>
            </a:solidFill>
            <a:ln w="9525">
              <a:noFill/>
              <a:round/>
              <a:headEnd/>
              <a:tailEnd/>
            </a:ln>
            <a:effectLst/>
          </p:spPr>
          <p:txBody>
            <a:bodyPr wrap="none" anchor="ctr"/>
            <a:lstStyle/>
            <a:p>
              <a:pPr defTabSz="914400" fontAlgn="base">
                <a:spcBef>
                  <a:spcPct val="0"/>
                </a:spcBef>
                <a:spcAft>
                  <a:spcPct val="0"/>
                </a:spcAft>
                <a:defRPr/>
              </a:pPr>
              <a:endParaRPr lang="zh-CN" altLang="en-US" sz="4000" i="1">
                <a:solidFill>
                  <a:srgbClr val="000000"/>
                </a:solidFill>
                <a:latin typeface="Bookman Old Style" charset="0"/>
                <a:ea typeface="宋体"/>
              </a:endParaRPr>
            </a:p>
          </p:txBody>
        </p:sp>
        <p:sp>
          <p:nvSpPr>
            <p:cNvPr id="23" name="Oval 26"/>
            <p:cNvSpPr>
              <a:spLocks noChangeArrowheads="1"/>
            </p:cNvSpPr>
            <p:nvPr/>
          </p:nvSpPr>
          <p:spPr bwMode="auto">
            <a:xfrm>
              <a:off x="4883" y="2600"/>
              <a:ext cx="127" cy="128"/>
            </a:xfrm>
            <a:prstGeom prst="ellipse">
              <a:avLst/>
            </a:prstGeom>
            <a:solidFill>
              <a:schemeClr val="accent2"/>
            </a:solidFill>
            <a:ln w="9525">
              <a:noFill/>
              <a:round/>
              <a:headEnd/>
              <a:tailEnd/>
            </a:ln>
            <a:effectLst/>
          </p:spPr>
          <p:txBody>
            <a:bodyPr wrap="none" anchor="ctr"/>
            <a:lstStyle/>
            <a:p>
              <a:pPr defTabSz="914400" fontAlgn="base">
                <a:spcBef>
                  <a:spcPct val="0"/>
                </a:spcBef>
                <a:spcAft>
                  <a:spcPct val="0"/>
                </a:spcAft>
                <a:defRPr/>
              </a:pPr>
              <a:endParaRPr lang="zh-CN" altLang="en-US" sz="4000" i="1">
                <a:solidFill>
                  <a:srgbClr val="000000"/>
                </a:solidFill>
                <a:latin typeface="Bookman Old Style" charset="0"/>
                <a:ea typeface="宋体"/>
              </a:endParaRPr>
            </a:p>
          </p:txBody>
        </p:sp>
        <p:sp>
          <p:nvSpPr>
            <p:cNvPr id="24" name="Oval 27"/>
            <p:cNvSpPr>
              <a:spLocks noChangeArrowheads="1"/>
            </p:cNvSpPr>
            <p:nvPr/>
          </p:nvSpPr>
          <p:spPr bwMode="auto">
            <a:xfrm>
              <a:off x="5062" y="2600"/>
              <a:ext cx="127" cy="128"/>
            </a:xfrm>
            <a:prstGeom prst="ellipse">
              <a:avLst/>
            </a:prstGeom>
            <a:solidFill>
              <a:schemeClr val="accent1"/>
            </a:solidFill>
            <a:ln w="9525">
              <a:noFill/>
              <a:round/>
              <a:headEnd/>
              <a:tailEnd/>
            </a:ln>
            <a:effectLst/>
          </p:spPr>
          <p:txBody>
            <a:bodyPr wrap="none" anchor="ctr"/>
            <a:lstStyle/>
            <a:p>
              <a:pPr defTabSz="914400" fontAlgn="base">
                <a:spcBef>
                  <a:spcPct val="0"/>
                </a:spcBef>
                <a:spcAft>
                  <a:spcPct val="0"/>
                </a:spcAft>
                <a:defRPr/>
              </a:pPr>
              <a:endParaRPr lang="zh-CN" altLang="en-US" sz="4000" i="1">
                <a:solidFill>
                  <a:srgbClr val="000000"/>
                </a:solidFill>
                <a:latin typeface="Bookman Old Style" charset="0"/>
                <a:ea typeface="宋体"/>
              </a:endParaRPr>
            </a:p>
          </p:txBody>
        </p:sp>
        <p:sp>
          <p:nvSpPr>
            <p:cNvPr id="25" name="Oval 28"/>
            <p:cNvSpPr>
              <a:spLocks noChangeArrowheads="1"/>
            </p:cNvSpPr>
            <p:nvPr/>
          </p:nvSpPr>
          <p:spPr bwMode="auto">
            <a:xfrm>
              <a:off x="5241" y="2600"/>
              <a:ext cx="127" cy="128"/>
            </a:xfrm>
            <a:prstGeom prst="ellipse">
              <a:avLst/>
            </a:prstGeom>
            <a:solidFill>
              <a:schemeClr val="accent1"/>
            </a:solidFill>
            <a:ln w="9525">
              <a:noFill/>
              <a:round/>
              <a:headEnd/>
              <a:tailEnd/>
            </a:ln>
            <a:effectLst/>
          </p:spPr>
          <p:txBody>
            <a:bodyPr wrap="none" anchor="ctr"/>
            <a:lstStyle/>
            <a:p>
              <a:pPr defTabSz="914400" fontAlgn="base">
                <a:spcBef>
                  <a:spcPct val="0"/>
                </a:spcBef>
                <a:spcAft>
                  <a:spcPct val="0"/>
                </a:spcAft>
                <a:defRPr/>
              </a:pPr>
              <a:endParaRPr lang="zh-CN" altLang="en-US" sz="4000" i="1">
                <a:solidFill>
                  <a:srgbClr val="000000"/>
                </a:solidFill>
                <a:latin typeface="Bookman Old Style" charset="0"/>
                <a:ea typeface="宋体"/>
              </a:endParaRPr>
            </a:p>
          </p:txBody>
        </p:sp>
        <p:sp>
          <p:nvSpPr>
            <p:cNvPr id="26" name="Oval 29"/>
            <p:cNvSpPr>
              <a:spLocks noChangeArrowheads="1"/>
            </p:cNvSpPr>
            <p:nvPr/>
          </p:nvSpPr>
          <p:spPr bwMode="auto">
            <a:xfrm>
              <a:off x="5420" y="2600"/>
              <a:ext cx="127" cy="128"/>
            </a:xfrm>
            <a:prstGeom prst="ellipse">
              <a:avLst/>
            </a:prstGeom>
            <a:solidFill>
              <a:schemeClr val="folHlink"/>
            </a:solidFill>
            <a:ln w="9525">
              <a:noFill/>
              <a:round/>
              <a:headEnd/>
              <a:tailEnd/>
            </a:ln>
            <a:effectLst/>
          </p:spPr>
          <p:txBody>
            <a:bodyPr wrap="none" anchor="ctr"/>
            <a:lstStyle/>
            <a:p>
              <a:pPr defTabSz="914400" fontAlgn="base">
                <a:spcBef>
                  <a:spcPct val="0"/>
                </a:spcBef>
                <a:spcAft>
                  <a:spcPct val="0"/>
                </a:spcAft>
                <a:defRPr/>
              </a:pPr>
              <a:endParaRPr lang="zh-CN" altLang="en-US" sz="4000" i="1">
                <a:solidFill>
                  <a:srgbClr val="000000"/>
                </a:solidFill>
                <a:latin typeface="Bookman Old Style" charset="0"/>
                <a:ea typeface="宋体"/>
              </a:endParaRPr>
            </a:p>
          </p:txBody>
        </p:sp>
        <p:sp>
          <p:nvSpPr>
            <p:cNvPr id="27" name="Oval 30"/>
            <p:cNvSpPr>
              <a:spLocks noChangeArrowheads="1"/>
            </p:cNvSpPr>
            <p:nvPr/>
          </p:nvSpPr>
          <p:spPr bwMode="auto">
            <a:xfrm>
              <a:off x="4704" y="2779"/>
              <a:ext cx="127" cy="127"/>
            </a:xfrm>
            <a:prstGeom prst="ellipse">
              <a:avLst/>
            </a:prstGeom>
            <a:solidFill>
              <a:schemeClr val="accent2"/>
            </a:solidFill>
            <a:ln w="9525">
              <a:noFill/>
              <a:round/>
              <a:headEnd/>
              <a:tailEnd/>
            </a:ln>
            <a:effectLst/>
          </p:spPr>
          <p:txBody>
            <a:bodyPr wrap="none" anchor="ctr"/>
            <a:lstStyle/>
            <a:p>
              <a:pPr defTabSz="914400" fontAlgn="base">
                <a:spcBef>
                  <a:spcPct val="0"/>
                </a:spcBef>
                <a:spcAft>
                  <a:spcPct val="0"/>
                </a:spcAft>
                <a:defRPr/>
              </a:pPr>
              <a:endParaRPr lang="zh-CN" altLang="en-US" sz="4000" i="1">
                <a:solidFill>
                  <a:srgbClr val="000000"/>
                </a:solidFill>
                <a:latin typeface="Bookman Old Style" charset="0"/>
                <a:ea typeface="宋体"/>
              </a:endParaRPr>
            </a:p>
          </p:txBody>
        </p:sp>
        <p:sp>
          <p:nvSpPr>
            <p:cNvPr id="28" name="Oval 31"/>
            <p:cNvSpPr>
              <a:spLocks noChangeArrowheads="1"/>
            </p:cNvSpPr>
            <p:nvPr/>
          </p:nvSpPr>
          <p:spPr bwMode="auto">
            <a:xfrm>
              <a:off x="4883" y="2779"/>
              <a:ext cx="127" cy="127"/>
            </a:xfrm>
            <a:prstGeom prst="ellipse">
              <a:avLst/>
            </a:prstGeom>
            <a:solidFill>
              <a:schemeClr val="accent1"/>
            </a:solidFill>
            <a:ln w="9525">
              <a:noFill/>
              <a:round/>
              <a:headEnd/>
              <a:tailEnd/>
            </a:ln>
            <a:effectLst/>
          </p:spPr>
          <p:txBody>
            <a:bodyPr wrap="none" anchor="ctr"/>
            <a:lstStyle/>
            <a:p>
              <a:pPr defTabSz="914400" fontAlgn="base">
                <a:spcBef>
                  <a:spcPct val="0"/>
                </a:spcBef>
                <a:spcAft>
                  <a:spcPct val="0"/>
                </a:spcAft>
                <a:defRPr/>
              </a:pPr>
              <a:endParaRPr lang="zh-CN" altLang="en-US" sz="4000" i="1">
                <a:solidFill>
                  <a:srgbClr val="000000"/>
                </a:solidFill>
                <a:latin typeface="Bookman Old Style" charset="0"/>
                <a:ea typeface="宋体"/>
              </a:endParaRPr>
            </a:p>
          </p:txBody>
        </p:sp>
        <p:sp>
          <p:nvSpPr>
            <p:cNvPr id="29" name="Oval 32"/>
            <p:cNvSpPr>
              <a:spLocks noChangeArrowheads="1"/>
            </p:cNvSpPr>
            <p:nvPr/>
          </p:nvSpPr>
          <p:spPr bwMode="auto">
            <a:xfrm>
              <a:off x="5062" y="2779"/>
              <a:ext cx="127" cy="127"/>
            </a:xfrm>
            <a:prstGeom prst="ellipse">
              <a:avLst/>
            </a:prstGeom>
            <a:solidFill>
              <a:schemeClr val="accent1"/>
            </a:solidFill>
            <a:ln w="9525">
              <a:noFill/>
              <a:round/>
              <a:headEnd/>
              <a:tailEnd/>
            </a:ln>
            <a:effectLst/>
          </p:spPr>
          <p:txBody>
            <a:bodyPr wrap="none" anchor="ctr"/>
            <a:lstStyle/>
            <a:p>
              <a:pPr defTabSz="914400" fontAlgn="base">
                <a:spcBef>
                  <a:spcPct val="0"/>
                </a:spcBef>
                <a:spcAft>
                  <a:spcPct val="0"/>
                </a:spcAft>
                <a:defRPr/>
              </a:pPr>
              <a:endParaRPr lang="zh-CN" altLang="en-US" sz="4000" i="1">
                <a:solidFill>
                  <a:srgbClr val="000000"/>
                </a:solidFill>
                <a:latin typeface="Bookman Old Style" charset="0"/>
                <a:ea typeface="宋体"/>
              </a:endParaRPr>
            </a:p>
          </p:txBody>
        </p:sp>
        <p:sp>
          <p:nvSpPr>
            <p:cNvPr id="30" name="Oval 33"/>
            <p:cNvSpPr>
              <a:spLocks noChangeArrowheads="1"/>
            </p:cNvSpPr>
            <p:nvPr/>
          </p:nvSpPr>
          <p:spPr bwMode="auto">
            <a:xfrm>
              <a:off x="5241" y="2779"/>
              <a:ext cx="127" cy="127"/>
            </a:xfrm>
            <a:prstGeom prst="ellipse">
              <a:avLst/>
            </a:prstGeom>
            <a:solidFill>
              <a:schemeClr val="folHlink"/>
            </a:solidFill>
            <a:ln w="9525">
              <a:noFill/>
              <a:round/>
              <a:headEnd/>
              <a:tailEnd/>
            </a:ln>
            <a:effectLst/>
          </p:spPr>
          <p:txBody>
            <a:bodyPr wrap="none" anchor="ctr"/>
            <a:lstStyle/>
            <a:p>
              <a:pPr defTabSz="914400" fontAlgn="base">
                <a:spcBef>
                  <a:spcPct val="0"/>
                </a:spcBef>
                <a:spcAft>
                  <a:spcPct val="0"/>
                </a:spcAft>
                <a:defRPr/>
              </a:pPr>
              <a:endParaRPr lang="zh-CN" altLang="en-US" sz="4000" i="1">
                <a:solidFill>
                  <a:srgbClr val="000000"/>
                </a:solidFill>
                <a:latin typeface="Bookman Old Style" charset="0"/>
                <a:ea typeface="宋体"/>
              </a:endParaRPr>
            </a:p>
          </p:txBody>
        </p:sp>
        <p:sp>
          <p:nvSpPr>
            <p:cNvPr id="31" name="Oval 34"/>
            <p:cNvSpPr>
              <a:spLocks noChangeArrowheads="1"/>
            </p:cNvSpPr>
            <p:nvPr/>
          </p:nvSpPr>
          <p:spPr bwMode="auto">
            <a:xfrm>
              <a:off x="4704" y="2958"/>
              <a:ext cx="127" cy="127"/>
            </a:xfrm>
            <a:prstGeom prst="ellipse">
              <a:avLst/>
            </a:prstGeom>
            <a:solidFill>
              <a:schemeClr val="accent1"/>
            </a:solidFill>
            <a:ln w="9525">
              <a:noFill/>
              <a:round/>
              <a:headEnd/>
              <a:tailEnd/>
            </a:ln>
            <a:effectLst/>
          </p:spPr>
          <p:txBody>
            <a:bodyPr wrap="none" anchor="ctr"/>
            <a:lstStyle/>
            <a:p>
              <a:pPr defTabSz="914400" fontAlgn="base">
                <a:spcBef>
                  <a:spcPct val="0"/>
                </a:spcBef>
                <a:spcAft>
                  <a:spcPct val="0"/>
                </a:spcAft>
                <a:defRPr/>
              </a:pPr>
              <a:endParaRPr lang="zh-CN" altLang="en-US" sz="4000" i="1">
                <a:solidFill>
                  <a:srgbClr val="000000"/>
                </a:solidFill>
                <a:latin typeface="Bookman Old Style" charset="0"/>
                <a:ea typeface="宋体"/>
              </a:endParaRPr>
            </a:p>
          </p:txBody>
        </p:sp>
        <p:sp>
          <p:nvSpPr>
            <p:cNvPr id="32" name="Oval 35"/>
            <p:cNvSpPr>
              <a:spLocks noChangeArrowheads="1"/>
            </p:cNvSpPr>
            <p:nvPr/>
          </p:nvSpPr>
          <p:spPr bwMode="auto">
            <a:xfrm>
              <a:off x="4883" y="2958"/>
              <a:ext cx="127" cy="127"/>
            </a:xfrm>
            <a:prstGeom prst="ellipse">
              <a:avLst/>
            </a:prstGeom>
            <a:solidFill>
              <a:schemeClr val="accent1"/>
            </a:solidFill>
            <a:ln w="9525">
              <a:noFill/>
              <a:round/>
              <a:headEnd/>
              <a:tailEnd/>
            </a:ln>
            <a:effectLst/>
          </p:spPr>
          <p:txBody>
            <a:bodyPr wrap="none" anchor="ctr"/>
            <a:lstStyle/>
            <a:p>
              <a:pPr defTabSz="914400" fontAlgn="base">
                <a:spcBef>
                  <a:spcPct val="0"/>
                </a:spcBef>
                <a:spcAft>
                  <a:spcPct val="0"/>
                </a:spcAft>
                <a:defRPr/>
              </a:pPr>
              <a:endParaRPr lang="zh-CN" altLang="en-US" sz="4000" i="1">
                <a:solidFill>
                  <a:srgbClr val="000000"/>
                </a:solidFill>
                <a:latin typeface="Bookman Old Style" charset="0"/>
                <a:ea typeface="宋体"/>
              </a:endParaRPr>
            </a:p>
          </p:txBody>
        </p:sp>
        <p:sp>
          <p:nvSpPr>
            <p:cNvPr id="33" name="Oval 36"/>
            <p:cNvSpPr>
              <a:spLocks noChangeArrowheads="1"/>
            </p:cNvSpPr>
            <p:nvPr/>
          </p:nvSpPr>
          <p:spPr bwMode="auto">
            <a:xfrm>
              <a:off x="5062" y="2958"/>
              <a:ext cx="127" cy="127"/>
            </a:xfrm>
            <a:prstGeom prst="ellipse">
              <a:avLst/>
            </a:prstGeom>
            <a:solidFill>
              <a:schemeClr val="folHlink"/>
            </a:solidFill>
            <a:ln w="9525">
              <a:noFill/>
              <a:round/>
              <a:headEnd/>
              <a:tailEnd/>
            </a:ln>
            <a:effectLst/>
          </p:spPr>
          <p:txBody>
            <a:bodyPr wrap="none" anchor="ctr"/>
            <a:lstStyle/>
            <a:p>
              <a:pPr defTabSz="914400" fontAlgn="base">
                <a:spcBef>
                  <a:spcPct val="0"/>
                </a:spcBef>
                <a:spcAft>
                  <a:spcPct val="0"/>
                </a:spcAft>
                <a:defRPr/>
              </a:pPr>
              <a:endParaRPr lang="zh-CN" altLang="en-US" sz="4000" i="1">
                <a:solidFill>
                  <a:srgbClr val="000000"/>
                </a:solidFill>
                <a:latin typeface="Bookman Old Style" charset="0"/>
                <a:ea typeface="宋体"/>
              </a:endParaRPr>
            </a:p>
          </p:txBody>
        </p:sp>
        <p:sp>
          <p:nvSpPr>
            <p:cNvPr id="34" name="Oval 37"/>
            <p:cNvSpPr>
              <a:spLocks noChangeArrowheads="1"/>
            </p:cNvSpPr>
            <p:nvPr/>
          </p:nvSpPr>
          <p:spPr bwMode="auto">
            <a:xfrm>
              <a:off x="5241" y="2958"/>
              <a:ext cx="127" cy="127"/>
            </a:xfrm>
            <a:prstGeom prst="ellipse">
              <a:avLst/>
            </a:prstGeom>
            <a:solidFill>
              <a:schemeClr val="folHlink"/>
            </a:solidFill>
            <a:ln w="9525">
              <a:noFill/>
              <a:round/>
              <a:headEnd/>
              <a:tailEnd/>
            </a:ln>
            <a:effectLst/>
          </p:spPr>
          <p:txBody>
            <a:bodyPr wrap="none" anchor="ctr"/>
            <a:lstStyle/>
            <a:p>
              <a:pPr defTabSz="914400" fontAlgn="base">
                <a:spcBef>
                  <a:spcPct val="0"/>
                </a:spcBef>
                <a:spcAft>
                  <a:spcPct val="0"/>
                </a:spcAft>
                <a:defRPr/>
              </a:pPr>
              <a:endParaRPr lang="zh-CN" altLang="en-US" sz="4000" i="1">
                <a:solidFill>
                  <a:srgbClr val="000000"/>
                </a:solidFill>
                <a:latin typeface="Bookman Old Style" charset="0"/>
                <a:ea typeface="宋体"/>
              </a:endParaRPr>
            </a:p>
          </p:txBody>
        </p:sp>
        <p:sp>
          <p:nvSpPr>
            <p:cNvPr id="35" name="Oval 38"/>
            <p:cNvSpPr>
              <a:spLocks noChangeArrowheads="1"/>
            </p:cNvSpPr>
            <p:nvPr/>
          </p:nvSpPr>
          <p:spPr bwMode="auto">
            <a:xfrm>
              <a:off x="4883" y="3137"/>
              <a:ext cx="127" cy="127"/>
            </a:xfrm>
            <a:prstGeom prst="ellipse">
              <a:avLst/>
            </a:prstGeom>
            <a:solidFill>
              <a:schemeClr val="folHlink"/>
            </a:solidFill>
            <a:ln w="9525">
              <a:noFill/>
              <a:round/>
              <a:headEnd/>
              <a:tailEnd/>
            </a:ln>
            <a:effectLst/>
          </p:spPr>
          <p:txBody>
            <a:bodyPr wrap="none" anchor="ctr"/>
            <a:lstStyle/>
            <a:p>
              <a:pPr defTabSz="914400" fontAlgn="base">
                <a:spcBef>
                  <a:spcPct val="0"/>
                </a:spcBef>
                <a:spcAft>
                  <a:spcPct val="0"/>
                </a:spcAft>
                <a:defRPr/>
              </a:pPr>
              <a:endParaRPr lang="zh-CN" altLang="en-US" sz="4000" i="1">
                <a:solidFill>
                  <a:srgbClr val="000000"/>
                </a:solidFill>
                <a:latin typeface="Bookman Old Style" charset="0"/>
                <a:ea typeface="宋体"/>
              </a:endParaRPr>
            </a:p>
          </p:txBody>
        </p:sp>
        <p:sp>
          <p:nvSpPr>
            <p:cNvPr id="36" name="Oval 39"/>
            <p:cNvSpPr>
              <a:spLocks noChangeArrowheads="1"/>
            </p:cNvSpPr>
            <p:nvPr/>
          </p:nvSpPr>
          <p:spPr bwMode="auto">
            <a:xfrm>
              <a:off x="5241" y="3137"/>
              <a:ext cx="127" cy="127"/>
            </a:xfrm>
            <a:prstGeom prst="ellipse">
              <a:avLst/>
            </a:prstGeom>
            <a:solidFill>
              <a:schemeClr val="folHlink"/>
            </a:solidFill>
            <a:ln w="9525">
              <a:noFill/>
              <a:round/>
              <a:headEnd/>
              <a:tailEnd/>
            </a:ln>
            <a:effectLst/>
          </p:spPr>
          <p:txBody>
            <a:bodyPr wrap="none" anchor="ctr"/>
            <a:lstStyle/>
            <a:p>
              <a:pPr defTabSz="914400" fontAlgn="base">
                <a:spcBef>
                  <a:spcPct val="0"/>
                </a:spcBef>
                <a:spcAft>
                  <a:spcPct val="0"/>
                </a:spcAft>
                <a:defRPr/>
              </a:pPr>
              <a:endParaRPr lang="zh-CN" altLang="en-US" sz="4000" i="1">
                <a:solidFill>
                  <a:srgbClr val="000000"/>
                </a:solidFill>
                <a:latin typeface="Bookman Old Style" charset="0"/>
                <a:ea typeface="宋体"/>
              </a:endParaRPr>
            </a:p>
          </p:txBody>
        </p:sp>
      </p:grpSp>
      <p:sp>
        <p:nvSpPr>
          <p:cNvPr id="37" name="Line 40"/>
          <p:cNvSpPr>
            <a:spLocks noChangeShapeType="1"/>
          </p:cNvSpPr>
          <p:nvPr/>
        </p:nvSpPr>
        <p:spPr bwMode="auto">
          <a:xfrm>
            <a:off x="304800" y="2819400"/>
            <a:ext cx="8229600" cy="0"/>
          </a:xfrm>
          <a:prstGeom prst="line">
            <a:avLst/>
          </a:prstGeom>
          <a:noFill/>
          <a:ln w="6350">
            <a:solidFill>
              <a:schemeClr val="tx1"/>
            </a:solidFill>
            <a:round/>
            <a:headEnd/>
            <a:tailEnd/>
          </a:ln>
          <a:effectLst/>
        </p:spPr>
        <p:txBody>
          <a:bodyPr/>
          <a:lstStyle/>
          <a:p>
            <a:pPr defTabSz="914400" fontAlgn="base">
              <a:spcBef>
                <a:spcPct val="0"/>
              </a:spcBef>
              <a:spcAft>
                <a:spcPct val="0"/>
              </a:spcAft>
              <a:defRPr/>
            </a:pPr>
            <a:endParaRPr lang="zh-CN" altLang="en-US" sz="4000" i="1">
              <a:solidFill>
                <a:srgbClr val="000000"/>
              </a:solidFill>
              <a:latin typeface="Bookman Old Style" pitchFamily="18" charset="0"/>
              <a:ea typeface="宋体"/>
            </a:endParaRPr>
          </a:p>
        </p:txBody>
      </p:sp>
      <p:sp>
        <p:nvSpPr>
          <p:cNvPr id="10243" name="Rectangle 3"/>
          <p:cNvSpPr>
            <a:spLocks noGrp="1" noChangeArrowheads="1"/>
          </p:cNvSpPr>
          <p:nvPr>
            <p:ph type="ctrTitle"/>
          </p:nvPr>
        </p:nvSpPr>
        <p:spPr>
          <a:xfrm>
            <a:off x="315913" y="466725"/>
            <a:ext cx="6781800" cy="2133600"/>
          </a:xfrm>
        </p:spPr>
        <p:txBody>
          <a:bodyPr/>
          <a:lstStyle>
            <a:lvl1pPr algn="r">
              <a:defRPr sz="4800"/>
            </a:lvl1pPr>
          </a:lstStyle>
          <a:p>
            <a:r>
              <a:rPr lang="zh-CN" altLang="en-US"/>
              <a:t>单击此处编辑母版标题样式</a:t>
            </a:r>
          </a:p>
        </p:txBody>
      </p:sp>
      <p:sp>
        <p:nvSpPr>
          <p:cNvPr id="10244" name="Rectangle 4"/>
          <p:cNvSpPr>
            <a:spLocks noGrp="1" noChangeArrowheads="1"/>
          </p:cNvSpPr>
          <p:nvPr>
            <p:ph type="subTitle" idx="1"/>
          </p:nvPr>
        </p:nvSpPr>
        <p:spPr>
          <a:xfrm>
            <a:off x="849313" y="3049588"/>
            <a:ext cx="6248400" cy="2362200"/>
          </a:xfrm>
        </p:spPr>
        <p:txBody>
          <a:bodyPr/>
          <a:lstStyle>
            <a:lvl1pPr marL="0" indent="0" algn="r">
              <a:buFont typeface="Wingdings" pitchFamily="2" charset="2"/>
              <a:buNone/>
              <a:defRPr sz="3200"/>
            </a:lvl1pPr>
          </a:lstStyle>
          <a:p>
            <a:r>
              <a:rPr lang="zh-CN" altLang="en-US"/>
              <a:t>单击此处编辑母版副标题样式</a:t>
            </a:r>
          </a:p>
        </p:txBody>
      </p:sp>
      <p:sp>
        <p:nvSpPr>
          <p:cNvPr id="38"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39"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40" name="Rectangle 7"/>
          <p:cNvSpPr>
            <a:spLocks noGrp="1" noChangeArrowheads="1"/>
          </p:cNvSpPr>
          <p:nvPr>
            <p:ph type="sldNum" sz="quarter" idx="12"/>
          </p:nvPr>
        </p:nvSpPr>
        <p:spPr/>
        <p:txBody>
          <a:bodyPr/>
          <a:lstStyle>
            <a:lvl1pPr>
              <a:defRPr/>
            </a:lvl1pPr>
          </a:lstStyle>
          <a:p>
            <a:pPr>
              <a:defRPr/>
            </a:pPr>
            <a:fld id="{6E8B6ACC-04DC-4236-BD45-59CED875394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441379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a:ln/>
        </p:spPr>
        <p:txBody>
          <a:bodyPr/>
          <a:lstStyle>
            <a:lvl1pPr>
              <a:defRPr/>
            </a:lvl1pPr>
          </a:lstStyle>
          <a:p>
            <a:pPr>
              <a:defRPr/>
            </a:pPr>
            <a:fld id="{90CB2645-9FCC-49BD-BE68-9BC76B574FA3}"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50263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2238"/>
            <a:ext cx="2057400" cy="600868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2238"/>
            <a:ext cx="6019800" cy="600868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a:ln/>
        </p:spPr>
        <p:txBody>
          <a:bodyPr/>
          <a:lstStyle>
            <a:lvl1pPr>
              <a:defRPr/>
            </a:lvl1pPr>
          </a:lstStyle>
          <a:p>
            <a:pPr>
              <a:defRPr/>
            </a:pPr>
            <a:fld id="{A046D3EB-3E33-4FEB-8A96-7865A02C4F3E}"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98664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122238"/>
            <a:ext cx="8229600" cy="60086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7"/>
          <p:cNvSpPr>
            <a:spLocks noGrp="1" noChangeArrowheads="1"/>
          </p:cNvSpPr>
          <p:nvPr>
            <p:ph type="sldNum" sz="quarter" idx="12"/>
          </p:nvPr>
        </p:nvSpPr>
        <p:spPr>
          <a:ln/>
        </p:spPr>
        <p:txBody>
          <a:bodyPr/>
          <a:lstStyle>
            <a:lvl1pPr>
              <a:defRPr/>
            </a:lvl1pPr>
          </a:lstStyle>
          <a:p>
            <a:pPr>
              <a:defRPr/>
            </a:pPr>
            <a:fld id="{4FEDD265-3F0D-4C46-95DA-464FB2C6941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191768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a:ln/>
        </p:spPr>
        <p:txBody>
          <a:bodyPr/>
          <a:lstStyle>
            <a:lvl1pPr>
              <a:defRPr/>
            </a:lvl1pPr>
          </a:lstStyle>
          <a:p>
            <a:pPr>
              <a:defRPr/>
            </a:pPr>
            <a:fld id="{BDEBF2B4-2CAC-4D66-9C10-BFD6D740660E}"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684641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a:ln/>
        </p:spPr>
        <p:txBody>
          <a:bodyPr/>
          <a:lstStyle>
            <a:lvl1pPr>
              <a:defRPr/>
            </a:lvl1pPr>
          </a:lstStyle>
          <a:p>
            <a:pPr>
              <a:defRPr/>
            </a:pPr>
            <a:fld id="{3B44C4E3-3FE5-43AA-B418-C74C3CE3064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075839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sldNum" sz="quarter" idx="12"/>
          </p:nvPr>
        </p:nvSpPr>
        <p:spPr>
          <a:ln/>
        </p:spPr>
        <p:txBody>
          <a:bodyPr/>
          <a:lstStyle>
            <a:lvl1pPr>
              <a:defRPr/>
            </a:lvl1pPr>
          </a:lstStyle>
          <a:p>
            <a:pPr>
              <a:defRPr/>
            </a:pPr>
            <a:fld id="{5ED8B65B-4E9B-4744-97DC-50263AECA19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95407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6"/>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7"/>
          <p:cNvSpPr>
            <a:spLocks noGrp="1" noChangeArrowheads="1"/>
          </p:cNvSpPr>
          <p:nvPr>
            <p:ph type="sldNum" sz="quarter" idx="12"/>
          </p:nvPr>
        </p:nvSpPr>
        <p:spPr>
          <a:ln/>
        </p:spPr>
        <p:txBody>
          <a:bodyPr/>
          <a:lstStyle>
            <a:lvl1pPr>
              <a:defRPr/>
            </a:lvl1pPr>
          </a:lstStyle>
          <a:p>
            <a:pPr>
              <a:defRPr/>
            </a:pPr>
            <a:fld id="{FBB6B3D2-401B-4A20-AFA4-C021415146D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812972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7"/>
          <p:cNvSpPr>
            <a:spLocks noGrp="1" noChangeArrowheads="1"/>
          </p:cNvSpPr>
          <p:nvPr>
            <p:ph type="sldNum" sz="quarter" idx="12"/>
          </p:nvPr>
        </p:nvSpPr>
        <p:spPr>
          <a:ln/>
        </p:spPr>
        <p:txBody>
          <a:bodyPr/>
          <a:lstStyle>
            <a:lvl1pPr>
              <a:defRPr/>
            </a:lvl1pPr>
          </a:lstStyle>
          <a:p>
            <a:pPr>
              <a:defRPr/>
            </a:pPr>
            <a:fld id="{4BB1BEEA-C75C-4B76-9577-E563F00D2862}"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214794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6"/>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7"/>
          <p:cNvSpPr>
            <a:spLocks noGrp="1" noChangeArrowheads="1"/>
          </p:cNvSpPr>
          <p:nvPr>
            <p:ph type="sldNum" sz="quarter" idx="12"/>
          </p:nvPr>
        </p:nvSpPr>
        <p:spPr>
          <a:ln/>
        </p:spPr>
        <p:txBody>
          <a:bodyPr/>
          <a:lstStyle>
            <a:lvl1pPr>
              <a:defRPr/>
            </a:lvl1pPr>
          </a:lstStyle>
          <a:p>
            <a:pPr>
              <a:defRPr/>
            </a:pPr>
            <a:fld id="{5A7FAE77-0655-42BA-B04C-750DD9F2B88D}"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6372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sldNum" sz="quarter" idx="12"/>
          </p:nvPr>
        </p:nvSpPr>
        <p:spPr>
          <a:ln/>
        </p:spPr>
        <p:txBody>
          <a:bodyPr/>
          <a:lstStyle>
            <a:lvl1pPr>
              <a:defRPr/>
            </a:lvl1pPr>
          </a:lstStyle>
          <a:p>
            <a:pPr>
              <a:defRPr/>
            </a:pPr>
            <a:fld id="{C51ADA45-D32E-42F4-860E-906FABC576B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89966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sldNum" sz="quarter" idx="12"/>
          </p:nvPr>
        </p:nvSpPr>
        <p:spPr>
          <a:ln/>
        </p:spPr>
        <p:txBody>
          <a:bodyPr/>
          <a:lstStyle>
            <a:lvl1pPr>
              <a:defRPr/>
            </a:lvl1pPr>
          </a:lstStyle>
          <a:p>
            <a:pPr>
              <a:defRPr/>
            </a:pPr>
            <a:fld id="{D6223AA2-674E-49E8-A871-FB7128AD773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78800624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Line 2"/>
          <p:cNvSpPr>
            <a:spLocks noChangeShapeType="1"/>
          </p:cNvSpPr>
          <p:nvPr/>
        </p:nvSpPr>
        <p:spPr bwMode="auto">
          <a:xfrm>
            <a:off x="7962900" y="152400"/>
            <a:ext cx="0" cy="1524000"/>
          </a:xfrm>
          <a:prstGeom prst="line">
            <a:avLst/>
          </a:prstGeom>
          <a:noFill/>
          <a:ln w="9525">
            <a:solidFill>
              <a:schemeClr val="tx1"/>
            </a:solidFill>
            <a:round/>
            <a:headEnd/>
            <a:tailEnd/>
          </a:ln>
          <a:effectLst/>
        </p:spPr>
        <p:txBody>
          <a:bodyPr/>
          <a:lstStyle/>
          <a:p>
            <a:pPr defTabSz="914400" fontAlgn="base">
              <a:spcBef>
                <a:spcPct val="0"/>
              </a:spcBef>
              <a:spcAft>
                <a:spcPct val="0"/>
              </a:spcAft>
              <a:defRPr/>
            </a:pPr>
            <a:endParaRPr lang="zh-CN" altLang="en-US" sz="4000" i="1">
              <a:solidFill>
                <a:srgbClr val="000000"/>
              </a:solidFill>
              <a:latin typeface="Bookman Old Style" pitchFamily="18" charset="0"/>
              <a:ea typeface="宋体"/>
            </a:endParaRPr>
          </a:p>
        </p:txBody>
      </p:sp>
      <p:sp>
        <p:nvSpPr>
          <p:cNvPr id="2051" name="Rectangle 3"/>
          <p:cNvSpPr>
            <a:spLocks noGrp="1" noChangeArrowheads="1"/>
          </p:cNvSpPr>
          <p:nvPr>
            <p:ph type="title"/>
          </p:nvPr>
        </p:nvSpPr>
        <p:spPr bwMode="auto">
          <a:xfrm>
            <a:off x="457200" y="122238"/>
            <a:ext cx="7543800" cy="1295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2052" name="Rectangle 4"/>
          <p:cNvSpPr>
            <a:spLocks noGrp="1" noChangeArrowheads="1"/>
          </p:cNvSpPr>
          <p:nvPr>
            <p:ph type="body" idx="1"/>
          </p:nvPr>
        </p:nvSpPr>
        <p:spPr bwMode="auto">
          <a:xfrm>
            <a:off x="457200" y="1719263"/>
            <a:ext cx="8229600" cy="44116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9221" name="Rectangle 5"/>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i="0">
                <a:latin typeface="Arial" charset="0"/>
                <a:ea typeface="宋体" charset="-122"/>
              </a:defRPr>
            </a:lvl1pPr>
          </a:lstStyle>
          <a:p>
            <a:pPr defTabSz="914400" fontAlgn="base">
              <a:spcBef>
                <a:spcPct val="0"/>
              </a:spcBef>
              <a:spcAft>
                <a:spcPct val="0"/>
              </a:spcAft>
              <a:defRPr/>
            </a:pPr>
            <a:endParaRPr lang="en-US" altLang="zh-CN">
              <a:solidFill>
                <a:srgbClr val="000000"/>
              </a:solidFill>
            </a:endParaRPr>
          </a:p>
        </p:txBody>
      </p:sp>
      <p:sp>
        <p:nvSpPr>
          <p:cNvPr id="9222" name="Rectangle 6"/>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i="0">
                <a:latin typeface="Arial" charset="0"/>
                <a:ea typeface="宋体" charset="-122"/>
              </a:defRPr>
            </a:lvl1pPr>
          </a:lstStyle>
          <a:p>
            <a:pPr defTabSz="914400" fontAlgn="base">
              <a:spcBef>
                <a:spcPct val="0"/>
              </a:spcBef>
              <a:spcAft>
                <a:spcPct val="0"/>
              </a:spcAft>
              <a:defRPr/>
            </a:pPr>
            <a:endParaRPr lang="en-US" altLang="zh-CN">
              <a:solidFill>
                <a:srgbClr val="000000"/>
              </a:solidFill>
            </a:endParaRPr>
          </a:p>
        </p:txBody>
      </p:sp>
      <p:sp>
        <p:nvSpPr>
          <p:cNvPr id="9223" name="Rectangle 7"/>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i="0">
                <a:latin typeface="Arial" charset="0"/>
                <a:ea typeface="宋体" charset="-122"/>
              </a:defRPr>
            </a:lvl1pPr>
          </a:lstStyle>
          <a:p>
            <a:pPr defTabSz="914400" fontAlgn="base">
              <a:spcBef>
                <a:spcPct val="0"/>
              </a:spcBef>
              <a:spcAft>
                <a:spcPct val="0"/>
              </a:spcAft>
              <a:defRPr/>
            </a:pPr>
            <a:fld id="{2E9B298C-C5EB-4F83-AC26-970E2742187C}" type="slidenum">
              <a:rPr lang="en-US" altLang="zh-CN">
                <a:solidFill>
                  <a:srgbClr val="000000"/>
                </a:solidFill>
              </a:rPr>
              <a:pPr defTabSz="914400" fontAlgn="base">
                <a:spcBef>
                  <a:spcPct val="0"/>
                </a:spcBef>
                <a:spcAft>
                  <a:spcPct val="0"/>
                </a:spcAft>
                <a:defRPr/>
              </a:pPr>
              <a:t>‹#›</a:t>
            </a:fld>
            <a:endParaRPr lang="en-US" altLang="zh-CN">
              <a:solidFill>
                <a:srgbClr val="000000"/>
              </a:solidFill>
            </a:endParaRPr>
          </a:p>
        </p:txBody>
      </p:sp>
      <p:grpSp>
        <p:nvGrpSpPr>
          <p:cNvPr id="2056" name="Group 8"/>
          <p:cNvGrpSpPr>
            <a:grpSpLocks/>
          </p:cNvGrpSpPr>
          <p:nvPr/>
        </p:nvGrpSpPr>
        <p:grpSpPr bwMode="auto">
          <a:xfrm>
            <a:off x="8153400" y="152400"/>
            <a:ext cx="792163" cy="1295400"/>
            <a:chOff x="5136" y="960"/>
            <a:chExt cx="528" cy="864"/>
          </a:xfrm>
        </p:grpSpPr>
        <p:sp>
          <p:nvSpPr>
            <p:cNvPr id="9225" name="Oval 9"/>
            <p:cNvSpPr>
              <a:spLocks noChangeArrowheads="1"/>
            </p:cNvSpPr>
            <p:nvPr/>
          </p:nvSpPr>
          <p:spPr bwMode="auto">
            <a:xfrm>
              <a:off x="5136" y="960"/>
              <a:ext cx="80" cy="80"/>
            </a:xfrm>
            <a:prstGeom prst="ellipse">
              <a:avLst/>
            </a:prstGeom>
            <a:solidFill>
              <a:schemeClr val="tx2"/>
            </a:solidFill>
            <a:ln w="9525">
              <a:noFill/>
              <a:round/>
              <a:headEnd/>
              <a:tailEnd/>
            </a:ln>
            <a:effectLst/>
          </p:spPr>
          <p:txBody>
            <a:bodyPr wrap="none" anchor="ctr"/>
            <a:lstStyle/>
            <a:p>
              <a:pPr defTabSz="914400" fontAlgn="base">
                <a:spcBef>
                  <a:spcPct val="0"/>
                </a:spcBef>
                <a:spcAft>
                  <a:spcPct val="0"/>
                </a:spcAft>
                <a:defRPr/>
              </a:pPr>
              <a:endParaRPr lang="zh-CN" altLang="en-US" sz="4000" i="1">
                <a:solidFill>
                  <a:srgbClr val="000000"/>
                </a:solidFill>
                <a:latin typeface="Bookman Old Style" charset="0"/>
                <a:ea typeface="宋体"/>
              </a:endParaRPr>
            </a:p>
          </p:txBody>
        </p:sp>
        <p:sp>
          <p:nvSpPr>
            <p:cNvPr id="9226" name="Oval 10"/>
            <p:cNvSpPr>
              <a:spLocks noChangeArrowheads="1"/>
            </p:cNvSpPr>
            <p:nvPr/>
          </p:nvSpPr>
          <p:spPr bwMode="auto">
            <a:xfrm>
              <a:off x="5248" y="960"/>
              <a:ext cx="79" cy="80"/>
            </a:xfrm>
            <a:prstGeom prst="ellipse">
              <a:avLst/>
            </a:prstGeom>
            <a:solidFill>
              <a:schemeClr val="tx2"/>
            </a:solidFill>
            <a:ln w="9525">
              <a:noFill/>
              <a:round/>
              <a:headEnd/>
              <a:tailEnd/>
            </a:ln>
            <a:effectLst/>
          </p:spPr>
          <p:txBody>
            <a:bodyPr wrap="none" anchor="ctr"/>
            <a:lstStyle/>
            <a:p>
              <a:pPr defTabSz="914400" fontAlgn="base">
                <a:spcBef>
                  <a:spcPct val="0"/>
                </a:spcBef>
                <a:spcAft>
                  <a:spcPct val="0"/>
                </a:spcAft>
                <a:defRPr/>
              </a:pPr>
              <a:endParaRPr lang="zh-CN" altLang="en-US" sz="4000" i="1">
                <a:solidFill>
                  <a:srgbClr val="000000"/>
                </a:solidFill>
                <a:latin typeface="Bookman Old Style" charset="0"/>
                <a:ea typeface="宋体"/>
              </a:endParaRPr>
            </a:p>
          </p:txBody>
        </p:sp>
        <p:sp>
          <p:nvSpPr>
            <p:cNvPr id="9227" name="Oval 11"/>
            <p:cNvSpPr>
              <a:spLocks noChangeArrowheads="1"/>
            </p:cNvSpPr>
            <p:nvPr/>
          </p:nvSpPr>
          <p:spPr bwMode="auto">
            <a:xfrm>
              <a:off x="5360" y="960"/>
              <a:ext cx="76" cy="80"/>
            </a:xfrm>
            <a:prstGeom prst="ellipse">
              <a:avLst/>
            </a:prstGeom>
            <a:solidFill>
              <a:schemeClr val="tx2"/>
            </a:solidFill>
            <a:ln w="9525">
              <a:noFill/>
              <a:round/>
              <a:headEnd/>
              <a:tailEnd/>
            </a:ln>
            <a:effectLst/>
          </p:spPr>
          <p:txBody>
            <a:bodyPr wrap="none" anchor="ctr"/>
            <a:lstStyle/>
            <a:p>
              <a:pPr defTabSz="914400" fontAlgn="base">
                <a:spcBef>
                  <a:spcPct val="0"/>
                </a:spcBef>
                <a:spcAft>
                  <a:spcPct val="0"/>
                </a:spcAft>
                <a:defRPr/>
              </a:pPr>
              <a:endParaRPr lang="zh-CN" altLang="en-US" sz="4000" i="1">
                <a:solidFill>
                  <a:srgbClr val="000000"/>
                </a:solidFill>
                <a:latin typeface="Bookman Old Style" charset="0"/>
                <a:ea typeface="宋体"/>
              </a:endParaRPr>
            </a:p>
          </p:txBody>
        </p:sp>
        <p:sp>
          <p:nvSpPr>
            <p:cNvPr id="9228" name="Oval 12"/>
            <p:cNvSpPr>
              <a:spLocks noChangeArrowheads="1"/>
            </p:cNvSpPr>
            <p:nvPr/>
          </p:nvSpPr>
          <p:spPr bwMode="auto">
            <a:xfrm>
              <a:off x="5136" y="1072"/>
              <a:ext cx="80" cy="77"/>
            </a:xfrm>
            <a:prstGeom prst="ellipse">
              <a:avLst/>
            </a:prstGeom>
            <a:solidFill>
              <a:schemeClr val="tx2"/>
            </a:solidFill>
            <a:ln w="9525">
              <a:noFill/>
              <a:round/>
              <a:headEnd/>
              <a:tailEnd/>
            </a:ln>
            <a:effectLst/>
          </p:spPr>
          <p:txBody>
            <a:bodyPr wrap="none" anchor="ctr"/>
            <a:lstStyle/>
            <a:p>
              <a:pPr defTabSz="914400" fontAlgn="base">
                <a:spcBef>
                  <a:spcPct val="0"/>
                </a:spcBef>
                <a:spcAft>
                  <a:spcPct val="0"/>
                </a:spcAft>
                <a:defRPr/>
              </a:pPr>
              <a:endParaRPr lang="zh-CN" altLang="en-US" sz="4000" i="1">
                <a:solidFill>
                  <a:srgbClr val="000000"/>
                </a:solidFill>
                <a:latin typeface="Bookman Old Style" charset="0"/>
                <a:ea typeface="宋体"/>
              </a:endParaRPr>
            </a:p>
          </p:txBody>
        </p:sp>
        <p:sp>
          <p:nvSpPr>
            <p:cNvPr id="9229" name="Oval 13"/>
            <p:cNvSpPr>
              <a:spLocks noChangeArrowheads="1"/>
            </p:cNvSpPr>
            <p:nvPr/>
          </p:nvSpPr>
          <p:spPr bwMode="auto">
            <a:xfrm>
              <a:off x="5248" y="1072"/>
              <a:ext cx="79" cy="77"/>
            </a:xfrm>
            <a:prstGeom prst="ellipse">
              <a:avLst/>
            </a:prstGeom>
            <a:solidFill>
              <a:schemeClr val="tx2"/>
            </a:solidFill>
            <a:ln w="9525">
              <a:noFill/>
              <a:round/>
              <a:headEnd/>
              <a:tailEnd/>
            </a:ln>
            <a:effectLst/>
          </p:spPr>
          <p:txBody>
            <a:bodyPr wrap="none" anchor="ctr"/>
            <a:lstStyle/>
            <a:p>
              <a:pPr defTabSz="914400" fontAlgn="base">
                <a:spcBef>
                  <a:spcPct val="0"/>
                </a:spcBef>
                <a:spcAft>
                  <a:spcPct val="0"/>
                </a:spcAft>
                <a:defRPr/>
              </a:pPr>
              <a:endParaRPr lang="zh-CN" altLang="en-US" sz="4000" i="1">
                <a:solidFill>
                  <a:srgbClr val="000000"/>
                </a:solidFill>
                <a:latin typeface="Bookman Old Style" charset="0"/>
                <a:ea typeface="宋体"/>
              </a:endParaRPr>
            </a:p>
          </p:txBody>
        </p:sp>
        <p:sp>
          <p:nvSpPr>
            <p:cNvPr id="9230" name="Oval 14"/>
            <p:cNvSpPr>
              <a:spLocks noChangeArrowheads="1"/>
            </p:cNvSpPr>
            <p:nvPr/>
          </p:nvSpPr>
          <p:spPr bwMode="auto">
            <a:xfrm>
              <a:off x="5360" y="1072"/>
              <a:ext cx="76" cy="77"/>
            </a:xfrm>
            <a:prstGeom prst="ellipse">
              <a:avLst/>
            </a:prstGeom>
            <a:solidFill>
              <a:schemeClr val="tx2"/>
            </a:solidFill>
            <a:ln w="9525">
              <a:noFill/>
              <a:round/>
              <a:headEnd/>
              <a:tailEnd/>
            </a:ln>
            <a:effectLst/>
          </p:spPr>
          <p:txBody>
            <a:bodyPr wrap="none" anchor="ctr"/>
            <a:lstStyle/>
            <a:p>
              <a:pPr defTabSz="914400" fontAlgn="base">
                <a:spcBef>
                  <a:spcPct val="0"/>
                </a:spcBef>
                <a:spcAft>
                  <a:spcPct val="0"/>
                </a:spcAft>
                <a:defRPr/>
              </a:pPr>
              <a:endParaRPr lang="zh-CN" altLang="en-US" sz="4000" i="1">
                <a:solidFill>
                  <a:srgbClr val="000000"/>
                </a:solidFill>
                <a:latin typeface="Bookman Old Style" charset="0"/>
                <a:ea typeface="宋体"/>
              </a:endParaRPr>
            </a:p>
          </p:txBody>
        </p:sp>
        <p:sp>
          <p:nvSpPr>
            <p:cNvPr id="9231" name="Oval 15"/>
            <p:cNvSpPr>
              <a:spLocks noChangeArrowheads="1"/>
            </p:cNvSpPr>
            <p:nvPr/>
          </p:nvSpPr>
          <p:spPr bwMode="auto">
            <a:xfrm>
              <a:off x="5472" y="1072"/>
              <a:ext cx="73" cy="77"/>
            </a:xfrm>
            <a:prstGeom prst="ellipse">
              <a:avLst/>
            </a:prstGeom>
            <a:solidFill>
              <a:schemeClr val="accent2"/>
            </a:solidFill>
            <a:ln w="9525">
              <a:noFill/>
              <a:round/>
              <a:headEnd/>
              <a:tailEnd/>
            </a:ln>
            <a:effectLst/>
          </p:spPr>
          <p:txBody>
            <a:bodyPr wrap="none" anchor="ctr"/>
            <a:lstStyle/>
            <a:p>
              <a:pPr defTabSz="914400" fontAlgn="base">
                <a:spcBef>
                  <a:spcPct val="0"/>
                </a:spcBef>
                <a:spcAft>
                  <a:spcPct val="0"/>
                </a:spcAft>
                <a:defRPr/>
              </a:pPr>
              <a:endParaRPr lang="zh-CN" altLang="en-US" sz="4000" i="1">
                <a:solidFill>
                  <a:srgbClr val="000000"/>
                </a:solidFill>
                <a:latin typeface="Bookman Old Style" charset="0"/>
                <a:ea typeface="宋体"/>
              </a:endParaRPr>
            </a:p>
          </p:txBody>
        </p:sp>
        <p:sp>
          <p:nvSpPr>
            <p:cNvPr id="9232" name="Oval 16"/>
            <p:cNvSpPr>
              <a:spLocks noChangeArrowheads="1"/>
            </p:cNvSpPr>
            <p:nvPr/>
          </p:nvSpPr>
          <p:spPr bwMode="auto">
            <a:xfrm>
              <a:off x="5136" y="1184"/>
              <a:ext cx="80" cy="73"/>
            </a:xfrm>
            <a:prstGeom prst="ellipse">
              <a:avLst/>
            </a:prstGeom>
            <a:solidFill>
              <a:schemeClr val="tx2"/>
            </a:solidFill>
            <a:ln w="9525">
              <a:noFill/>
              <a:round/>
              <a:headEnd/>
              <a:tailEnd/>
            </a:ln>
            <a:effectLst/>
          </p:spPr>
          <p:txBody>
            <a:bodyPr wrap="none" anchor="ctr"/>
            <a:lstStyle/>
            <a:p>
              <a:pPr defTabSz="914400" fontAlgn="base">
                <a:spcBef>
                  <a:spcPct val="0"/>
                </a:spcBef>
                <a:spcAft>
                  <a:spcPct val="0"/>
                </a:spcAft>
                <a:defRPr/>
              </a:pPr>
              <a:endParaRPr lang="zh-CN" altLang="en-US" sz="4000" i="1">
                <a:solidFill>
                  <a:srgbClr val="000000"/>
                </a:solidFill>
                <a:latin typeface="Bookman Old Style" charset="0"/>
                <a:ea typeface="宋体"/>
              </a:endParaRPr>
            </a:p>
          </p:txBody>
        </p:sp>
        <p:sp>
          <p:nvSpPr>
            <p:cNvPr id="9233" name="Oval 17"/>
            <p:cNvSpPr>
              <a:spLocks noChangeArrowheads="1"/>
            </p:cNvSpPr>
            <p:nvPr/>
          </p:nvSpPr>
          <p:spPr bwMode="auto">
            <a:xfrm>
              <a:off x="5248" y="1184"/>
              <a:ext cx="79" cy="73"/>
            </a:xfrm>
            <a:prstGeom prst="ellipse">
              <a:avLst/>
            </a:prstGeom>
            <a:solidFill>
              <a:schemeClr val="tx2"/>
            </a:solidFill>
            <a:ln w="9525">
              <a:noFill/>
              <a:round/>
              <a:headEnd/>
              <a:tailEnd/>
            </a:ln>
            <a:effectLst/>
          </p:spPr>
          <p:txBody>
            <a:bodyPr wrap="none" anchor="ctr"/>
            <a:lstStyle/>
            <a:p>
              <a:pPr defTabSz="914400" fontAlgn="base">
                <a:spcBef>
                  <a:spcPct val="0"/>
                </a:spcBef>
                <a:spcAft>
                  <a:spcPct val="0"/>
                </a:spcAft>
                <a:defRPr/>
              </a:pPr>
              <a:endParaRPr lang="zh-CN" altLang="en-US" sz="4000" i="1">
                <a:solidFill>
                  <a:srgbClr val="000000"/>
                </a:solidFill>
                <a:latin typeface="Bookman Old Style" charset="0"/>
                <a:ea typeface="宋体"/>
              </a:endParaRPr>
            </a:p>
          </p:txBody>
        </p:sp>
        <p:sp>
          <p:nvSpPr>
            <p:cNvPr id="9234" name="Oval 18"/>
            <p:cNvSpPr>
              <a:spLocks noChangeArrowheads="1"/>
            </p:cNvSpPr>
            <p:nvPr/>
          </p:nvSpPr>
          <p:spPr bwMode="auto">
            <a:xfrm>
              <a:off x="5360" y="1184"/>
              <a:ext cx="76" cy="73"/>
            </a:xfrm>
            <a:prstGeom prst="ellipse">
              <a:avLst/>
            </a:prstGeom>
            <a:solidFill>
              <a:schemeClr val="accent2"/>
            </a:solidFill>
            <a:ln w="9525">
              <a:noFill/>
              <a:round/>
              <a:headEnd/>
              <a:tailEnd/>
            </a:ln>
            <a:effectLst/>
          </p:spPr>
          <p:txBody>
            <a:bodyPr wrap="none" anchor="ctr"/>
            <a:lstStyle/>
            <a:p>
              <a:pPr defTabSz="914400" fontAlgn="base">
                <a:spcBef>
                  <a:spcPct val="0"/>
                </a:spcBef>
                <a:spcAft>
                  <a:spcPct val="0"/>
                </a:spcAft>
                <a:defRPr/>
              </a:pPr>
              <a:endParaRPr lang="zh-CN" altLang="en-US" sz="4000" i="1">
                <a:solidFill>
                  <a:srgbClr val="000000"/>
                </a:solidFill>
                <a:latin typeface="Bookman Old Style" charset="0"/>
                <a:ea typeface="宋体"/>
              </a:endParaRPr>
            </a:p>
          </p:txBody>
        </p:sp>
        <p:sp>
          <p:nvSpPr>
            <p:cNvPr id="9235" name="Oval 19"/>
            <p:cNvSpPr>
              <a:spLocks noChangeArrowheads="1"/>
            </p:cNvSpPr>
            <p:nvPr/>
          </p:nvSpPr>
          <p:spPr bwMode="auto">
            <a:xfrm>
              <a:off x="5472" y="1184"/>
              <a:ext cx="73" cy="73"/>
            </a:xfrm>
            <a:prstGeom prst="ellipse">
              <a:avLst/>
            </a:prstGeom>
            <a:solidFill>
              <a:schemeClr val="accent2"/>
            </a:solidFill>
            <a:ln w="9525">
              <a:noFill/>
              <a:round/>
              <a:headEnd/>
              <a:tailEnd/>
            </a:ln>
            <a:effectLst/>
          </p:spPr>
          <p:txBody>
            <a:bodyPr wrap="none" anchor="ctr"/>
            <a:lstStyle/>
            <a:p>
              <a:pPr defTabSz="914400" fontAlgn="base">
                <a:spcBef>
                  <a:spcPct val="0"/>
                </a:spcBef>
                <a:spcAft>
                  <a:spcPct val="0"/>
                </a:spcAft>
                <a:defRPr/>
              </a:pPr>
              <a:endParaRPr lang="zh-CN" altLang="en-US" sz="4000" i="1">
                <a:solidFill>
                  <a:srgbClr val="000000"/>
                </a:solidFill>
                <a:latin typeface="Bookman Old Style" charset="0"/>
                <a:ea typeface="宋体"/>
              </a:endParaRPr>
            </a:p>
          </p:txBody>
        </p:sp>
        <p:sp>
          <p:nvSpPr>
            <p:cNvPr id="9236" name="Oval 20"/>
            <p:cNvSpPr>
              <a:spLocks noChangeArrowheads="1"/>
            </p:cNvSpPr>
            <p:nvPr/>
          </p:nvSpPr>
          <p:spPr bwMode="auto">
            <a:xfrm>
              <a:off x="5584" y="1184"/>
              <a:ext cx="80" cy="73"/>
            </a:xfrm>
            <a:prstGeom prst="ellipse">
              <a:avLst/>
            </a:prstGeom>
            <a:solidFill>
              <a:schemeClr val="accent1"/>
            </a:solidFill>
            <a:ln w="9525">
              <a:noFill/>
              <a:round/>
              <a:headEnd/>
              <a:tailEnd/>
            </a:ln>
            <a:effectLst/>
          </p:spPr>
          <p:txBody>
            <a:bodyPr wrap="none" anchor="ctr"/>
            <a:lstStyle/>
            <a:p>
              <a:pPr defTabSz="914400" fontAlgn="base">
                <a:spcBef>
                  <a:spcPct val="0"/>
                </a:spcBef>
                <a:spcAft>
                  <a:spcPct val="0"/>
                </a:spcAft>
                <a:defRPr/>
              </a:pPr>
              <a:endParaRPr lang="zh-CN" altLang="en-US" sz="4000" i="1">
                <a:solidFill>
                  <a:srgbClr val="000000"/>
                </a:solidFill>
                <a:latin typeface="Bookman Old Style" charset="0"/>
                <a:ea typeface="宋体"/>
              </a:endParaRPr>
            </a:p>
          </p:txBody>
        </p:sp>
        <p:sp>
          <p:nvSpPr>
            <p:cNvPr id="9237" name="Oval 21"/>
            <p:cNvSpPr>
              <a:spLocks noChangeArrowheads="1"/>
            </p:cNvSpPr>
            <p:nvPr/>
          </p:nvSpPr>
          <p:spPr bwMode="auto">
            <a:xfrm>
              <a:off x="5136" y="1296"/>
              <a:ext cx="80" cy="80"/>
            </a:xfrm>
            <a:prstGeom prst="ellipse">
              <a:avLst/>
            </a:prstGeom>
            <a:solidFill>
              <a:schemeClr val="tx2"/>
            </a:solidFill>
            <a:ln w="9525">
              <a:noFill/>
              <a:round/>
              <a:headEnd/>
              <a:tailEnd/>
            </a:ln>
            <a:effectLst/>
          </p:spPr>
          <p:txBody>
            <a:bodyPr wrap="none" anchor="ctr"/>
            <a:lstStyle/>
            <a:p>
              <a:pPr defTabSz="914400" fontAlgn="base">
                <a:spcBef>
                  <a:spcPct val="0"/>
                </a:spcBef>
                <a:spcAft>
                  <a:spcPct val="0"/>
                </a:spcAft>
                <a:defRPr/>
              </a:pPr>
              <a:endParaRPr lang="zh-CN" altLang="en-US" sz="4000" i="1">
                <a:solidFill>
                  <a:srgbClr val="000000"/>
                </a:solidFill>
                <a:latin typeface="Bookman Old Style" charset="0"/>
                <a:ea typeface="宋体"/>
              </a:endParaRPr>
            </a:p>
          </p:txBody>
        </p:sp>
        <p:sp>
          <p:nvSpPr>
            <p:cNvPr id="9238" name="Oval 22"/>
            <p:cNvSpPr>
              <a:spLocks noChangeArrowheads="1"/>
            </p:cNvSpPr>
            <p:nvPr/>
          </p:nvSpPr>
          <p:spPr bwMode="auto">
            <a:xfrm>
              <a:off x="5248" y="1296"/>
              <a:ext cx="79" cy="80"/>
            </a:xfrm>
            <a:prstGeom prst="ellipse">
              <a:avLst/>
            </a:prstGeom>
            <a:solidFill>
              <a:schemeClr val="accent2"/>
            </a:solidFill>
            <a:ln w="9525">
              <a:noFill/>
              <a:round/>
              <a:headEnd/>
              <a:tailEnd/>
            </a:ln>
            <a:effectLst/>
          </p:spPr>
          <p:txBody>
            <a:bodyPr wrap="none" anchor="ctr"/>
            <a:lstStyle/>
            <a:p>
              <a:pPr defTabSz="914400" fontAlgn="base">
                <a:spcBef>
                  <a:spcPct val="0"/>
                </a:spcBef>
                <a:spcAft>
                  <a:spcPct val="0"/>
                </a:spcAft>
                <a:defRPr/>
              </a:pPr>
              <a:endParaRPr lang="zh-CN" altLang="en-US" sz="4000" i="1">
                <a:solidFill>
                  <a:srgbClr val="000000"/>
                </a:solidFill>
                <a:latin typeface="Bookman Old Style" charset="0"/>
                <a:ea typeface="宋体"/>
              </a:endParaRPr>
            </a:p>
          </p:txBody>
        </p:sp>
        <p:sp>
          <p:nvSpPr>
            <p:cNvPr id="9239" name="Oval 23"/>
            <p:cNvSpPr>
              <a:spLocks noChangeArrowheads="1"/>
            </p:cNvSpPr>
            <p:nvPr/>
          </p:nvSpPr>
          <p:spPr bwMode="auto">
            <a:xfrm>
              <a:off x="5360" y="1296"/>
              <a:ext cx="76" cy="80"/>
            </a:xfrm>
            <a:prstGeom prst="ellipse">
              <a:avLst/>
            </a:prstGeom>
            <a:solidFill>
              <a:schemeClr val="accent2"/>
            </a:solidFill>
            <a:ln w="9525">
              <a:noFill/>
              <a:round/>
              <a:headEnd/>
              <a:tailEnd/>
            </a:ln>
            <a:effectLst/>
          </p:spPr>
          <p:txBody>
            <a:bodyPr wrap="none" anchor="ctr"/>
            <a:lstStyle/>
            <a:p>
              <a:pPr defTabSz="914400" fontAlgn="base">
                <a:spcBef>
                  <a:spcPct val="0"/>
                </a:spcBef>
                <a:spcAft>
                  <a:spcPct val="0"/>
                </a:spcAft>
                <a:defRPr/>
              </a:pPr>
              <a:endParaRPr lang="zh-CN" altLang="en-US" sz="4000" i="1">
                <a:solidFill>
                  <a:srgbClr val="000000"/>
                </a:solidFill>
                <a:latin typeface="Bookman Old Style" charset="0"/>
                <a:ea typeface="宋体"/>
              </a:endParaRPr>
            </a:p>
          </p:txBody>
        </p:sp>
        <p:sp>
          <p:nvSpPr>
            <p:cNvPr id="9240" name="Oval 24"/>
            <p:cNvSpPr>
              <a:spLocks noChangeArrowheads="1"/>
            </p:cNvSpPr>
            <p:nvPr/>
          </p:nvSpPr>
          <p:spPr bwMode="auto">
            <a:xfrm>
              <a:off x="5472" y="1296"/>
              <a:ext cx="73" cy="80"/>
            </a:xfrm>
            <a:prstGeom prst="ellipse">
              <a:avLst/>
            </a:prstGeom>
            <a:solidFill>
              <a:schemeClr val="accent1"/>
            </a:solidFill>
            <a:ln w="9525">
              <a:noFill/>
              <a:round/>
              <a:headEnd/>
              <a:tailEnd/>
            </a:ln>
            <a:effectLst/>
          </p:spPr>
          <p:txBody>
            <a:bodyPr wrap="none" anchor="ctr"/>
            <a:lstStyle/>
            <a:p>
              <a:pPr defTabSz="914400" fontAlgn="base">
                <a:spcBef>
                  <a:spcPct val="0"/>
                </a:spcBef>
                <a:spcAft>
                  <a:spcPct val="0"/>
                </a:spcAft>
                <a:defRPr/>
              </a:pPr>
              <a:endParaRPr lang="zh-CN" altLang="en-US" sz="4000" i="1">
                <a:solidFill>
                  <a:srgbClr val="000000"/>
                </a:solidFill>
                <a:latin typeface="Bookman Old Style" charset="0"/>
                <a:ea typeface="宋体"/>
              </a:endParaRPr>
            </a:p>
          </p:txBody>
        </p:sp>
        <p:sp>
          <p:nvSpPr>
            <p:cNvPr id="9241" name="Oval 25"/>
            <p:cNvSpPr>
              <a:spLocks noChangeArrowheads="1"/>
            </p:cNvSpPr>
            <p:nvPr/>
          </p:nvSpPr>
          <p:spPr bwMode="auto">
            <a:xfrm>
              <a:off x="5136" y="1408"/>
              <a:ext cx="80" cy="80"/>
            </a:xfrm>
            <a:prstGeom prst="ellipse">
              <a:avLst/>
            </a:prstGeom>
            <a:solidFill>
              <a:schemeClr val="accent2"/>
            </a:solidFill>
            <a:ln w="9525">
              <a:noFill/>
              <a:round/>
              <a:headEnd/>
              <a:tailEnd/>
            </a:ln>
            <a:effectLst/>
          </p:spPr>
          <p:txBody>
            <a:bodyPr wrap="none" anchor="ctr"/>
            <a:lstStyle/>
            <a:p>
              <a:pPr defTabSz="914400" fontAlgn="base">
                <a:spcBef>
                  <a:spcPct val="0"/>
                </a:spcBef>
                <a:spcAft>
                  <a:spcPct val="0"/>
                </a:spcAft>
                <a:defRPr/>
              </a:pPr>
              <a:endParaRPr lang="zh-CN" altLang="en-US" sz="4000" i="1">
                <a:solidFill>
                  <a:srgbClr val="000000"/>
                </a:solidFill>
                <a:latin typeface="Bookman Old Style" charset="0"/>
                <a:ea typeface="宋体"/>
              </a:endParaRPr>
            </a:p>
          </p:txBody>
        </p:sp>
        <p:sp>
          <p:nvSpPr>
            <p:cNvPr id="9242" name="Oval 26"/>
            <p:cNvSpPr>
              <a:spLocks noChangeArrowheads="1"/>
            </p:cNvSpPr>
            <p:nvPr/>
          </p:nvSpPr>
          <p:spPr bwMode="auto">
            <a:xfrm>
              <a:off x="5248" y="1408"/>
              <a:ext cx="79" cy="80"/>
            </a:xfrm>
            <a:prstGeom prst="ellipse">
              <a:avLst/>
            </a:prstGeom>
            <a:solidFill>
              <a:schemeClr val="accent2"/>
            </a:solidFill>
            <a:ln w="9525">
              <a:noFill/>
              <a:round/>
              <a:headEnd/>
              <a:tailEnd/>
            </a:ln>
            <a:effectLst/>
          </p:spPr>
          <p:txBody>
            <a:bodyPr wrap="none" anchor="ctr"/>
            <a:lstStyle/>
            <a:p>
              <a:pPr defTabSz="914400" fontAlgn="base">
                <a:spcBef>
                  <a:spcPct val="0"/>
                </a:spcBef>
                <a:spcAft>
                  <a:spcPct val="0"/>
                </a:spcAft>
                <a:defRPr/>
              </a:pPr>
              <a:endParaRPr lang="zh-CN" altLang="en-US" sz="4000" i="1">
                <a:solidFill>
                  <a:srgbClr val="000000"/>
                </a:solidFill>
                <a:latin typeface="Bookman Old Style" charset="0"/>
                <a:ea typeface="宋体"/>
              </a:endParaRPr>
            </a:p>
          </p:txBody>
        </p:sp>
        <p:sp>
          <p:nvSpPr>
            <p:cNvPr id="9243" name="Oval 27"/>
            <p:cNvSpPr>
              <a:spLocks noChangeArrowheads="1"/>
            </p:cNvSpPr>
            <p:nvPr/>
          </p:nvSpPr>
          <p:spPr bwMode="auto">
            <a:xfrm>
              <a:off x="5360" y="1408"/>
              <a:ext cx="76" cy="80"/>
            </a:xfrm>
            <a:prstGeom prst="ellipse">
              <a:avLst/>
            </a:prstGeom>
            <a:solidFill>
              <a:schemeClr val="accent1"/>
            </a:solidFill>
            <a:ln w="9525">
              <a:noFill/>
              <a:round/>
              <a:headEnd/>
              <a:tailEnd/>
            </a:ln>
            <a:effectLst/>
          </p:spPr>
          <p:txBody>
            <a:bodyPr wrap="none" anchor="ctr"/>
            <a:lstStyle/>
            <a:p>
              <a:pPr defTabSz="914400" fontAlgn="base">
                <a:spcBef>
                  <a:spcPct val="0"/>
                </a:spcBef>
                <a:spcAft>
                  <a:spcPct val="0"/>
                </a:spcAft>
                <a:defRPr/>
              </a:pPr>
              <a:endParaRPr lang="zh-CN" altLang="en-US" sz="4000" i="1">
                <a:solidFill>
                  <a:srgbClr val="000000"/>
                </a:solidFill>
                <a:latin typeface="Bookman Old Style" charset="0"/>
                <a:ea typeface="宋体"/>
              </a:endParaRPr>
            </a:p>
          </p:txBody>
        </p:sp>
        <p:sp>
          <p:nvSpPr>
            <p:cNvPr id="9244" name="Oval 28"/>
            <p:cNvSpPr>
              <a:spLocks noChangeArrowheads="1"/>
            </p:cNvSpPr>
            <p:nvPr/>
          </p:nvSpPr>
          <p:spPr bwMode="auto">
            <a:xfrm>
              <a:off x="5472" y="1408"/>
              <a:ext cx="73" cy="80"/>
            </a:xfrm>
            <a:prstGeom prst="ellipse">
              <a:avLst/>
            </a:prstGeom>
            <a:solidFill>
              <a:schemeClr val="accent1"/>
            </a:solidFill>
            <a:ln w="9525">
              <a:noFill/>
              <a:round/>
              <a:headEnd/>
              <a:tailEnd/>
            </a:ln>
            <a:effectLst/>
          </p:spPr>
          <p:txBody>
            <a:bodyPr wrap="none" anchor="ctr"/>
            <a:lstStyle/>
            <a:p>
              <a:pPr defTabSz="914400" fontAlgn="base">
                <a:spcBef>
                  <a:spcPct val="0"/>
                </a:spcBef>
                <a:spcAft>
                  <a:spcPct val="0"/>
                </a:spcAft>
                <a:defRPr/>
              </a:pPr>
              <a:endParaRPr lang="zh-CN" altLang="en-US" sz="4000" i="1">
                <a:solidFill>
                  <a:srgbClr val="000000"/>
                </a:solidFill>
                <a:latin typeface="Bookman Old Style" charset="0"/>
                <a:ea typeface="宋体"/>
              </a:endParaRPr>
            </a:p>
          </p:txBody>
        </p:sp>
        <p:sp>
          <p:nvSpPr>
            <p:cNvPr id="9245" name="Oval 29"/>
            <p:cNvSpPr>
              <a:spLocks noChangeArrowheads="1"/>
            </p:cNvSpPr>
            <p:nvPr/>
          </p:nvSpPr>
          <p:spPr bwMode="auto">
            <a:xfrm>
              <a:off x="5584" y="1408"/>
              <a:ext cx="80" cy="80"/>
            </a:xfrm>
            <a:prstGeom prst="ellipse">
              <a:avLst/>
            </a:prstGeom>
            <a:solidFill>
              <a:schemeClr val="folHlink"/>
            </a:solidFill>
            <a:ln w="9525">
              <a:noFill/>
              <a:round/>
              <a:headEnd/>
              <a:tailEnd/>
            </a:ln>
            <a:effectLst/>
          </p:spPr>
          <p:txBody>
            <a:bodyPr wrap="none" anchor="ctr"/>
            <a:lstStyle/>
            <a:p>
              <a:pPr defTabSz="914400" fontAlgn="base">
                <a:spcBef>
                  <a:spcPct val="0"/>
                </a:spcBef>
                <a:spcAft>
                  <a:spcPct val="0"/>
                </a:spcAft>
                <a:defRPr/>
              </a:pPr>
              <a:endParaRPr lang="zh-CN" altLang="en-US" sz="4000" i="1">
                <a:solidFill>
                  <a:srgbClr val="000000"/>
                </a:solidFill>
                <a:latin typeface="Bookman Old Style" charset="0"/>
                <a:ea typeface="宋体"/>
              </a:endParaRPr>
            </a:p>
          </p:txBody>
        </p:sp>
        <p:sp>
          <p:nvSpPr>
            <p:cNvPr id="9246" name="Oval 30"/>
            <p:cNvSpPr>
              <a:spLocks noChangeArrowheads="1"/>
            </p:cNvSpPr>
            <p:nvPr/>
          </p:nvSpPr>
          <p:spPr bwMode="auto">
            <a:xfrm>
              <a:off x="5136" y="1520"/>
              <a:ext cx="80" cy="79"/>
            </a:xfrm>
            <a:prstGeom prst="ellipse">
              <a:avLst/>
            </a:prstGeom>
            <a:solidFill>
              <a:schemeClr val="accent2"/>
            </a:solidFill>
            <a:ln w="9525">
              <a:noFill/>
              <a:round/>
              <a:headEnd/>
              <a:tailEnd/>
            </a:ln>
            <a:effectLst/>
          </p:spPr>
          <p:txBody>
            <a:bodyPr wrap="none" anchor="ctr"/>
            <a:lstStyle/>
            <a:p>
              <a:pPr defTabSz="914400" fontAlgn="base">
                <a:spcBef>
                  <a:spcPct val="0"/>
                </a:spcBef>
                <a:spcAft>
                  <a:spcPct val="0"/>
                </a:spcAft>
                <a:defRPr/>
              </a:pPr>
              <a:endParaRPr lang="zh-CN" altLang="en-US" sz="4000" i="1">
                <a:solidFill>
                  <a:srgbClr val="000000"/>
                </a:solidFill>
                <a:latin typeface="Bookman Old Style" charset="0"/>
                <a:ea typeface="宋体"/>
              </a:endParaRPr>
            </a:p>
          </p:txBody>
        </p:sp>
        <p:sp>
          <p:nvSpPr>
            <p:cNvPr id="9247" name="Oval 31"/>
            <p:cNvSpPr>
              <a:spLocks noChangeArrowheads="1"/>
            </p:cNvSpPr>
            <p:nvPr/>
          </p:nvSpPr>
          <p:spPr bwMode="auto">
            <a:xfrm>
              <a:off x="5248" y="1520"/>
              <a:ext cx="79" cy="79"/>
            </a:xfrm>
            <a:prstGeom prst="ellipse">
              <a:avLst/>
            </a:prstGeom>
            <a:solidFill>
              <a:schemeClr val="accent1"/>
            </a:solidFill>
            <a:ln w="9525">
              <a:noFill/>
              <a:round/>
              <a:headEnd/>
              <a:tailEnd/>
            </a:ln>
            <a:effectLst/>
          </p:spPr>
          <p:txBody>
            <a:bodyPr wrap="none" anchor="ctr"/>
            <a:lstStyle/>
            <a:p>
              <a:pPr defTabSz="914400" fontAlgn="base">
                <a:spcBef>
                  <a:spcPct val="0"/>
                </a:spcBef>
                <a:spcAft>
                  <a:spcPct val="0"/>
                </a:spcAft>
                <a:defRPr/>
              </a:pPr>
              <a:endParaRPr lang="zh-CN" altLang="en-US" sz="4000" i="1">
                <a:solidFill>
                  <a:srgbClr val="000000"/>
                </a:solidFill>
                <a:latin typeface="Bookman Old Style" charset="0"/>
                <a:ea typeface="宋体"/>
              </a:endParaRPr>
            </a:p>
          </p:txBody>
        </p:sp>
        <p:sp>
          <p:nvSpPr>
            <p:cNvPr id="9248" name="Oval 32"/>
            <p:cNvSpPr>
              <a:spLocks noChangeArrowheads="1"/>
            </p:cNvSpPr>
            <p:nvPr/>
          </p:nvSpPr>
          <p:spPr bwMode="auto">
            <a:xfrm>
              <a:off x="5360" y="1520"/>
              <a:ext cx="76" cy="79"/>
            </a:xfrm>
            <a:prstGeom prst="ellipse">
              <a:avLst/>
            </a:prstGeom>
            <a:solidFill>
              <a:schemeClr val="accent1"/>
            </a:solidFill>
            <a:ln w="9525">
              <a:noFill/>
              <a:round/>
              <a:headEnd/>
              <a:tailEnd/>
            </a:ln>
            <a:effectLst/>
          </p:spPr>
          <p:txBody>
            <a:bodyPr wrap="none" anchor="ctr"/>
            <a:lstStyle/>
            <a:p>
              <a:pPr defTabSz="914400" fontAlgn="base">
                <a:spcBef>
                  <a:spcPct val="0"/>
                </a:spcBef>
                <a:spcAft>
                  <a:spcPct val="0"/>
                </a:spcAft>
                <a:defRPr/>
              </a:pPr>
              <a:endParaRPr lang="zh-CN" altLang="en-US" sz="4000" i="1">
                <a:solidFill>
                  <a:srgbClr val="000000"/>
                </a:solidFill>
                <a:latin typeface="Bookman Old Style" charset="0"/>
                <a:ea typeface="宋体"/>
              </a:endParaRPr>
            </a:p>
          </p:txBody>
        </p:sp>
        <p:sp>
          <p:nvSpPr>
            <p:cNvPr id="9249" name="Oval 33"/>
            <p:cNvSpPr>
              <a:spLocks noChangeArrowheads="1"/>
            </p:cNvSpPr>
            <p:nvPr/>
          </p:nvSpPr>
          <p:spPr bwMode="auto">
            <a:xfrm>
              <a:off x="5472" y="1520"/>
              <a:ext cx="73" cy="79"/>
            </a:xfrm>
            <a:prstGeom prst="ellipse">
              <a:avLst/>
            </a:prstGeom>
            <a:solidFill>
              <a:schemeClr val="folHlink"/>
            </a:solidFill>
            <a:ln w="9525">
              <a:noFill/>
              <a:round/>
              <a:headEnd/>
              <a:tailEnd/>
            </a:ln>
            <a:effectLst/>
          </p:spPr>
          <p:txBody>
            <a:bodyPr wrap="none" anchor="ctr"/>
            <a:lstStyle/>
            <a:p>
              <a:pPr defTabSz="914400" fontAlgn="base">
                <a:spcBef>
                  <a:spcPct val="0"/>
                </a:spcBef>
                <a:spcAft>
                  <a:spcPct val="0"/>
                </a:spcAft>
                <a:defRPr/>
              </a:pPr>
              <a:endParaRPr lang="zh-CN" altLang="en-US" sz="4000" i="1">
                <a:solidFill>
                  <a:srgbClr val="000000"/>
                </a:solidFill>
                <a:latin typeface="Bookman Old Style" charset="0"/>
                <a:ea typeface="宋体"/>
              </a:endParaRPr>
            </a:p>
          </p:txBody>
        </p:sp>
        <p:sp>
          <p:nvSpPr>
            <p:cNvPr id="9250" name="Oval 34"/>
            <p:cNvSpPr>
              <a:spLocks noChangeArrowheads="1"/>
            </p:cNvSpPr>
            <p:nvPr/>
          </p:nvSpPr>
          <p:spPr bwMode="auto">
            <a:xfrm>
              <a:off x="5136" y="1632"/>
              <a:ext cx="80" cy="75"/>
            </a:xfrm>
            <a:prstGeom prst="ellipse">
              <a:avLst/>
            </a:prstGeom>
            <a:solidFill>
              <a:schemeClr val="accent1"/>
            </a:solidFill>
            <a:ln w="9525">
              <a:noFill/>
              <a:round/>
              <a:headEnd/>
              <a:tailEnd/>
            </a:ln>
            <a:effectLst/>
          </p:spPr>
          <p:txBody>
            <a:bodyPr wrap="none" anchor="ctr"/>
            <a:lstStyle/>
            <a:p>
              <a:pPr defTabSz="914400" fontAlgn="base">
                <a:spcBef>
                  <a:spcPct val="0"/>
                </a:spcBef>
                <a:spcAft>
                  <a:spcPct val="0"/>
                </a:spcAft>
                <a:defRPr/>
              </a:pPr>
              <a:endParaRPr lang="zh-CN" altLang="en-US" sz="4000" i="1">
                <a:solidFill>
                  <a:srgbClr val="000000"/>
                </a:solidFill>
                <a:latin typeface="Bookman Old Style" charset="0"/>
                <a:ea typeface="宋体"/>
              </a:endParaRPr>
            </a:p>
          </p:txBody>
        </p:sp>
        <p:sp>
          <p:nvSpPr>
            <p:cNvPr id="9251" name="Oval 35"/>
            <p:cNvSpPr>
              <a:spLocks noChangeArrowheads="1"/>
            </p:cNvSpPr>
            <p:nvPr/>
          </p:nvSpPr>
          <p:spPr bwMode="auto">
            <a:xfrm>
              <a:off x="5248" y="1632"/>
              <a:ext cx="79" cy="75"/>
            </a:xfrm>
            <a:prstGeom prst="ellipse">
              <a:avLst/>
            </a:prstGeom>
            <a:solidFill>
              <a:schemeClr val="accent1"/>
            </a:solidFill>
            <a:ln w="9525">
              <a:noFill/>
              <a:round/>
              <a:headEnd/>
              <a:tailEnd/>
            </a:ln>
            <a:effectLst/>
          </p:spPr>
          <p:txBody>
            <a:bodyPr wrap="none" anchor="ctr"/>
            <a:lstStyle/>
            <a:p>
              <a:pPr defTabSz="914400" fontAlgn="base">
                <a:spcBef>
                  <a:spcPct val="0"/>
                </a:spcBef>
                <a:spcAft>
                  <a:spcPct val="0"/>
                </a:spcAft>
                <a:defRPr/>
              </a:pPr>
              <a:endParaRPr lang="zh-CN" altLang="en-US" sz="4000" i="1">
                <a:solidFill>
                  <a:srgbClr val="000000"/>
                </a:solidFill>
                <a:latin typeface="Bookman Old Style" charset="0"/>
                <a:ea typeface="宋体"/>
              </a:endParaRPr>
            </a:p>
          </p:txBody>
        </p:sp>
        <p:sp>
          <p:nvSpPr>
            <p:cNvPr id="9252" name="Oval 36"/>
            <p:cNvSpPr>
              <a:spLocks noChangeArrowheads="1"/>
            </p:cNvSpPr>
            <p:nvPr/>
          </p:nvSpPr>
          <p:spPr bwMode="auto">
            <a:xfrm>
              <a:off x="5360" y="1632"/>
              <a:ext cx="76" cy="75"/>
            </a:xfrm>
            <a:prstGeom prst="ellipse">
              <a:avLst/>
            </a:prstGeom>
            <a:solidFill>
              <a:schemeClr val="folHlink"/>
            </a:solidFill>
            <a:ln w="9525">
              <a:noFill/>
              <a:round/>
              <a:headEnd/>
              <a:tailEnd/>
            </a:ln>
            <a:effectLst/>
          </p:spPr>
          <p:txBody>
            <a:bodyPr wrap="none" anchor="ctr"/>
            <a:lstStyle/>
            <a:p>
              <a:pPr defTabSz="914400" fontAlgn="base">
                <a:spcBef>
                  <a:spcPct val="0"/>
                </a:spcBef>
                <a:spcAft>
                  <a:spcPct val="0"/>
                </a:spcAft>
                <a:defRPr/>
              </a:pPr>
              <a:endParaRPr lang="zh-CN" altLang="en-US" sz="4000" i="1">
                <a:solidFill>
                  <a:srgbClr val="000000"/>
                </a:solidFill>
                <a:latin typeface="Bookman Old Style" charset="0"/>
                <a:ea typeface="宋体"/>
              </a:endParaRPr>
            </a:p>
          </p:txBody>
        </p:sp>
        <p:sp>
          <p:nvSpPr>
            <p:cNvPr id="9253" name="Oval 37"/>
            <p:cNvSpPr>
              <a:spLocks noChangeArrowheads="1"/>
            </p:cNvSpPr>
            <p:nvPr/>
          </p:nvSpPr>
          <p:spPr bwMode="auto">
            <a:xfrm>
              <a:off x="5472" y="1632"/>
              <a:ext cx="73" cy="75"/>
            </a:xfrm>
            <a:prstGeom prst="ellipse">
              <a:avLst/>
            </a:prstGeom>
            <a:solidFill>
              <a:schemeClr val="folHlink"/>
            </a:solidFill>
            <a:ln w="9525">
              <a:noFill/>
              <a:round/>
              <a:headEnd/>
              <a:tailEnd/>
            </a:ln>
            <a:effectLst/>
          </p:spPr>
          <p:txBody>
            <a:bodyPr wrap="none" anchor="ctr"/>
            <a:lstStyle/>
            <a:p>
              <a:pPr defTabSz="914400" fontAlgn="base">
                <a:spcBef>
                  <a:spcPct val="0"/>
                </a:spcBef>
                <a:spcAft>
                  <a:spcPct val="0"/>
                </a:spcAft>
                <a:defRPr/>
              </a:pPr>
              <a:endParaRPr lang="zh-CN" altLang="en-US" sz="4000" i="1">
                <a:solidFill>
                  <a:srgbClr val="000000"/>
                </a:solidFill>
                <a:latin typeface="Bookman Old Style" charset="0"/>
                <a:ea typeface="宋体"/>
              </a:endParaRPr>
            </a:p>
          </p:txBody>
        </p:sp>
        <p:sp>
          <p:nvSpPr>
            <p:cNvPr id="9254" name="Oval 38"/>
            <p:cNvSpPr>
              <a:spLocks noChangeArrowheads="1"/>
            </p:cNvSpPr>
            <p:nvPr/>
          </p:nvSpPr>
          <p:spPr bwMode="auto">
            <a:xfrm>
              <a:off x="5248" y="1744"/>
              <a:ext cx="79" cy="80"/>
            </a:xfrm>
            <a:prstGeom prst="ellipse">
              <a:avLst/>
            </a:prstGeom>
            <a:solidFill>
              <a:schemeClr val="folHlink"/>
            </a:solidFill>
            <a:ln w="9525">
              <a:noFill/>
              <a:round/>
              <a:headEnd/>
              <a:tailEnd/>
            </a:ln>
            <a:effectLst/>
          </p:spPr>
          <p:txBody>
            <a:bodyPr wrap="none" anchor="ctr"/>
            <a:lstStyle/>
            <a:p>
              <a:pPr defTabSz="914400" fontAlgn="base">
                <a:spcBef>
                  <a:spcPct val="0"/>
                </a:spcBef>
                <a:spcAft>
                  <a:spcPct val="0"/>
                </a:spcAft>
                <a:defRPr/>
              </a:pPr>
              <a:endParaRPr lang="zh-CN" altLang="en-US" sz="4000" i="1">
                <a:solidFill>
                  <a:srgbClr val="000000"/>
                </a:solidFill>
                <a:latin typeface="Bookman Old Style" charset="0"/>
                <a:ea typeface="宋体"/>
              </a:endParaRPr>
            </a:p>
          </p:txBody>
        </p:sp>
        <p:sp>
          <p:nvSpPr>
            <p:cNvPr id="9255" name="Oval 39"/>
            <p:cNvSpPr>
              <a:spLocks noChangeArrowheads="1"/>
            </p:cNvSpPr>
            <p:nvPr/>
          </p:nvSpPr>
          <p:spPr bwMode="auto">
            <a:xfrm>
              <a:off x="5472" y="1744"/>
              <a:ext cx="73" cy="80"/>
            </a:xfrm>
            <a:prstGeom prst="ellipse">
              <a:avLst/>
            </a:prstGeom>
            <a:solidFill>
              <a:schemeClr val="folHlink"/>
            </a:solidFill>
            <a:ln w="9525">
              <a:noFill/>
              <a:round/>
              <a:headEnd/>
              <a:tailEnd/>
            </a:ln>
            <a:effectLst/>
          </p:spPr>
          <p:txBody>
            <a:bodyPr wrap="none" anchor="ctr"/>
            <a:lstStyle/>
            <a:p>
              <a:pPr defTabSz="914400" fontAlgn="base">
                <a:spcBef>
                  <a:spcPct val="0"/>
                </a:spcBef>
                <a:spcAft>
                  <a:spcPct val="0"/>
                </a:spcAft>
                <a:defRPr/>
              </a:pPr>
              <a:endParaRPr lang="zh-CN" altLang="en-US" sz="4000" i="1">
                <a:solidFill>
                  <a:srgbClr val="000000"/>
                </a:solidFill>
                <a:latin typeface="Bookman Old Style" charset="0"/>
                <a:ea typeface="宋体"/>
              </a:endParaRPr>
            </a:p>
          </p:txBody>
        </p:sp>
      </p:grpSp>
    </p:spTree>
    <p:extLst>
      <p:ext uri="{BB962C8B-B14F-4D97-AF65-F5344CB8AC3E}">
        <p14:creationId xmlns:p14="http://schemas.microsoft.com/office/powerpoint/2010/main" val="9728016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iming>
    <p:tnLst>
      <p:par>
        <p:cTn id="1" dur="indefinite" restart="never" nodeType="tmRoot"/>
      </p:par>
    </p:tnLst>
  </p:timing>
  <p:txStyles>
    <p:titleStyle>
      <a:lvl1pPr algn="l" rtl="0" eaLnBrk="0" fontAlgn="base" hangingPunct="0">
        <a:spcBef>
          <a:spcPct val="0"/>
        </a:spcBef>
        <a:spcAft>
          <a:spcPct val="0"/>
        </a:spcAft>
        <a:defRPr sz="3900" b="1">
          <a:solidFill>
            <a:schemeClr val="tx2"/>
          </a:solidFill>
          <a:latin typeface="+mj-lt"/>
          <a:ea typeface="+mj-ea"/>
          <a:cs typeface="宋体" charset="-122"/>
        </a:defRPr>
      </a:lvl1pPr>
      <a:lvl2pPr algn="l" rtl="0" eaLnBrk="0" fontAlgn="base" hangingPunct="0">
        <a:spcBef>
          <a:spcPct val="0"/>
        </a:spcBef>
        <a:spcAft>
          <a:spcPct val="0"/>
        </a:spcAft>
        <a:defRPr sz="3900" b="1">
          <a:solidFill>
            <a:schemeClr val="tx2"/>
          </a:solidFill>
          <a:latin typeface="Arial" pitchFamily="34" charset="0"/>
          <a:ea typeface="宋体" pitchFamily="2" charset="-122"/>
          <a:cs typeface="宋体" charset="-122"/>
        </a:defRPr>
      </a:lvl2pPr>
      <a:lvl3pPr algn="l" rtl="0" eaLnBrk="0" fontAlgn="base" hangingPunct="0">
        <a:spcBef>
          <a:spcPct val="0"/>
        </a:spcBef>
        <a:spcAft>
          <a:spcPct val="0"/>
        </a:spcAft>
        <a:defRPr sz="3900" b="1">
          <a:solidFill>
            <a:schemeClr val="tx2"/>
          </a:solidFill>
          <a:latin typeface="Arial" pitchFamily="34" charset="0"/>
          <a:ea typeface="宋体" pitchFamily="2" charset="-122"/>
          <a:cs typeface="宋体" charset="-122"/>
        </a:defRPr>
      </a:lvl3pPr>
      <a:lvl4pPr algn="l" rtl="0" eaLnBrk="0" fontAlgn="base" hangingPunct="0">
        <a:spcBef>
          <a:spcPct val="0"/>
        </a:spcBef>
        <a:spcAft>
          <a:spcPct val="0"/>
        </a:spcAft>
        <a:defRPr sz="3900" b="1">
          <a:solidFill>
            <a:schemeClr val="tx2"/>
          </a:solidFill>
          <a:latin typeface="Arial" pitchFamily="34" charset="0"/>
          <a:ea typeface="宋体" pitchFamily="2" charset="-122"/>
          <a:cs typeface="宋体" charset="-122"/>
        </a:defRPr>
      </a:lvl4pPr>
      <a:lvl5pPr algn="l" rtl="0" eaLnBrk="0" fontAlgn="base" hangingPunct="0">
        <a:spcBef>
          <a:spcPct val="0"/>
        </a:spcBef>
        <a:spcAft>
          <a:spcPct val="0"/>
        </a:spcAft>
        <a:defRPr sz="3900" b="1">
          <a:solidFill>
            <a:schemeClr val="tx2"/>
          </a:solidFill>
          <a:latin typeface="Arial" pitchFamily="34" charset="0"/>
          <a:ea typeface="宋体" pitchFamily="2" charset="-122"/>
          <a:cs typeface="宋体" charset="-122"/>
        </a:defRPr>
      </a:lvl5pPr>
      <a:lvl6pPr marL="457200" algn="l" rtl="0" fontAlgn="base">
        <a:spcBef>
          <a:spcPct val="0"/>
        </a:spcBef>
        <a:spcAft>
          <a:spcPct val="0"/>
        </a:spcAft>
        <a:defRPr sz="3900" b="1">
          <a:solidFill>
            <a:schemeClr val="tx2"/>
          </a:solidFill>
          <a:latin typeface="Arial" pitchFamily="34" charset="0"/>
          <a:ea typeface="宋体" pitchFamily="2" charset="-122"/>
        </a:defRPr>
      </a:lvl6pPr>
      <a:lvl7pPr marL="914400" algn="l" rtl="0" fontAlgn="base">
        <a:spcBef>
          <a:spcPct val="0"/>
        </a:spcBef>
        <a:spcAft>
          <a:spcPct val="0"/>
        </a:spcAft>
        <a:defRPr sz="3900" b="1">
          <a:solidFill>
            <a:schemeClr val="tx2"/>
          </a:solidFill>
          <a:latin typeface="Arial" pitchFamily="34" charset="0"/>
          <a:ea typeface="宋体" pitchFamily="2" charset="-122"/>
        </a:defRPr>
      </a:lvl7pPr>
      <a:lvl8pPr marL="1371600" algn="l" rtl="0" fontAlgn="base">
        <a:spcBef>
          <a:spcPct val="0"/>
        </a:spcBef>
        <a:spcAft>
          <a:spcPct val="0"/>
        </a:spcAft>
        <a:defRPr sz="3900" b="1">
          <a:solidFill>
            <a:schemeClr val="tx2"/>
          </a:solidFill>
          <a:latin typeface="Arial" pitchFamily="34" charset="0"/>
          <a:ea typeface="宋体" pitchFamily="2" charset="-122"/>
        </a:defRPr>
      </a:lvl8pPr>
      <a:lvl9pPr marL="1828800" algn="l" rtl="0" fontAlgn="base">
        <a:spcBef>
          <a:spcPct val="0"/>
        </a:spcBef>
        <a:spcAft>
          <a:spcPct val="0"/>
        </a:spcAft>
        <a:defRPr sz="3900" b="1">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lr>
          <a:schemeClr val="tx2"/>
        </a:buClr>
        <a:buSzPct val="70000"/>
        <a:buFont typeface="Wingdings" pitchFamily="2" charset="2"/>
        <a:buChar char="l"/>
        <a:defRPr sz="3000">
          <a:solidFill>
            <a:schemeClr val="tx1"/>
          </a:solidFill>
          <a:latin typeface="+mn-lt"/>
          <a:ea typeface="+mn-ea"/>
          <a:cs typeface="宋体" charset="-122"/>
        </a:defRPr>
      </a:lvl1pPr>
      <a:lvl2pPr marL="692150" indent="-347663" algn="l" rtl="0" eaLnBrk="0" fontAlgn="base" hangingPunct="0">
        <a:spcBef>
          <a:spcPct val="20000"/>
        </a:spcBef>
        <a:spcAft>
          <a:spcPct val="0"/>
        </a:spcAft>
        <a:buClr>
          <a:schemeClr val="accent2"/>
        </a:buClr>
        <a:buSzPct val="70000"/>
        <a:buFont typeface="Wingdings" pitchFamily="2" charset="2"/>
        <a:buChar char="l"/>
        <a:defRPr sz="2600">
          <a:solidFill>
            <a:schemeClr val="tx1"/>
          </a:solidFill>
          <a:latin typeface="+mn-lt"/>
          <a:ea typeface="+mn-ea"/>
          <a:cs typeface="宋体" charset="-122"/>
        </a:defRPr>
      </a:lvl2pPr>
      <a:lvl3pPr marL="987425" indent="-293688" algn="l" rtl="0" eaLnBrk="0" fontAlgn="base" hangingPunct="0">
        <a:spcBef>
          <a:spcPct val="20000"/>
        </a:spcBef>
        <a:spcAft>
          <a:spcPct val="0"/>
        </a:spcAft>
        <a:buClr>
          <a:schemeClr val="accent1"/>
        </a:buClr>
        <a:buSzPct val="70000"/>
        <a:buFont typeface="Wingdings" pitchFamily="2" charset="2"/>
        <a:buChar char="l"/>
        <a:defRPr sz="2300">
          <a:solidFill>
            <a:schemeClr val="tx1"/>
          </a:solidFill>
          <a:latin typeface="+mn-lt"/>
          <a:ea typeface="+mn-ea"/>
          <a:cs typeface="宋体" charset="-122"/>
        </a:defRPr>
      </a:lvl3pPr>
      <a:lvl4pPr marL="1281113" indent="-292100" algn="l" rtl="0" eaLnBrk="0" fontAlgn="base" hangingPunct="0">
        <a:spcBef>
          <a:spcPct val="20000"/>
        </a:spcBef>
        <a:spcAft>
          <a:spcPct val="0"/>
        </a:spcAft>
        <a:buClr>
          <a:schemeClr val="tx2"/>
        </a:buClr>
        <a:buSzPct val="75000"/>
        <a:buFont typeface="Wingdings" pitchFamily="2" charset="2"/>
        <a:buChar char="§"/>
        <a:defRPr sz="2000">
          <a:solidFill>
            <a:schemeClr val="tx1"/>
          </a:solidFill>
          <a:latin typeface="+mn-lt"/>
          <a:ea typeface="+mn-ea"/>
          <a:cs typeface="宋体" charset="-122"/>
        </a:defRPr>
      </a:lvl4pPr>
      <a:lvl5pPr marL="1598613" indent="-315913" algn="l" rtl="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mn-lt"/>
          <a:ea typeface="+mn-ea"/>
          <a:cs typeface="宋体" charset="-122"/>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5"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5" Type="http://schemas.openxmlformats.org/officeDocument/2006/relationships/image" Target="../media/image9.tiff"/><Relationship Id="rId6" Type="http://schemas.openxmlformats.org/officeDocument/2006/relationships/image" Target="../media/image10.tiff"/><Relationship Id="rId7" Type="http://schemas.openxmlformats.org/officeDocument/2006/relationships/image" Target="../media/image11.tiff"/><Relationship Id="rId8" Type="http://schemas.openxmlformats.org/officeDocument/2006/relationships/image" Target="../media/image12.tiff"/><Relationship Id="rId9" Type="http://schemas.openxmlformats.org/officeDocument/2006/relationships/image" Target="../media/image13.tiff"/><Relationship Id="rId10"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1" Type="http://schemas.openxmlformats.org/officeDocument/2006/relationships/image" Target="../media/image17.tiff"/><Relationship Id="rId12" Type="http://schemas.openxmlformats.org/officeDocument/2006/relationships/image" Target="../media/image12.tiff"/><Relationship Id="rId13"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tiff"/><Relationship Id="rId4" Type="http://schemas.openxmlformats.org/officeDocument/2006/relationships/image" Target="../media/image8.tiff"/><Relationship Id="rId5" Type="http://schemas.openxmlformats.org/officeDocument/2006/relationships/image" Target="../media/image9.tiff"/><Relationship Id="rId6" Type="http://schemas.openxmlformats.org/officeDocument/2006/relationships/image" Target="../media/image10.tiff"/><Relationship Id="rId7" Type="http://schemas.openxmlformats.org/officeDocument/2006/relationships/image" Target="../media/image13.tiff"/><Relationship Id="rId8" Type="http://schemas.openxmlformats.org/officeDocument/2006/relationships/image" Target="../media/image14.tiff"/><Relationship Id="rId9" Type="http://schemas.openxmlformats.org/officeDocument/2006/relationships/image" Target="../media/image15.tiff"/><Relationship Id="rId10" Type="http://schemas.openxmlformats.org/officeDocument/2006/relationships/image" Target="../media/image16.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image" Target="../media/image19.tiff"/><Relationship Id="rId5" Type="http://schemas.openxmlformats.org/officeDocument/2006/relationships/image" Target="../media/image20.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5"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tiff"/><Relationship Id="rId3" Type="http://schemas.openxmlformats.org/officeDocument/2006/relationships/image" Target="../media/image22.tiff"/></Relationships>
</file>

<file path=ppt/slides/_rels/slide23.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5.tiff"/><Relationship Id="rId1" Type="http://schemas.openxmlformats.org/officeDocument/2006/relationships/slideLayout" Target="../slideLayouts/slideLayout2.xml"/><Relationship Id="rId2" Type="http://schemas.openxmlformats.org/officeDocument/2006/relationships/image" Target="../media/image23.tiff"/></Relationships>
</file>

<file path=ppt/slides/_rels/slide24.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image" Target="../media/image28.tiff"/><Relationship Id="rId1" Type="http://schemas.openxmlformats.org/officeDocument/2006/relationships/slideLayout" Target="../slideLayouts/slideLayout2.xml"/><Relationship Id="rId2" Type="http://schemas.openxmlformats.org/officeDocument/2006/relationships/image" Target="../media/image26.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6.xml.rels><?xml version="1.0" encoding="UTF-8" standalone="yes"?>
<Relationships xmlns="http://schemas.openxmlformats.org/package/2006/relationships"><Relationship Id="rId3" Type="http://schemas.openxmlformats.org/officeDocument/2006/relationships/image" Target="../media/image30.tiff"/><Relationship Id="rId4" Type="http://schemas.openxmlformats.org/officeDocument/2006/relationships/image" Target="../media/image31.tiff"/><Relationship Id="rId1" Type="http://schemas.openxmlformats.org/officeDocument/2006/relationships/slideLayout" Target="../slideLayouts/slideLayout2.xml"/><Relationship Id="rId2" Type="http://schemas.openxmlformats.org/officeDocument/2006/relationships/image" Target="../media/image29.tiff"/></Relationships>
</file>

<file path=ppt/slides/_rels/slide27.xml.rels><?xml version="1.0" encoding="UTF-8" standalone="yes"?>
<Relationships xmlns="http://schemas.openxmlformats.org/package/2006/relationships"><Relationship Id="rId3" Type="http://schemas.openxmlformats.org/officeDocument/2006/relationships/image" Target="../media/image33.tiff"/><Relationship Id="rId4" Type="http://schemas.openxmlformats.org/officeDocument/2006/relationships/image" Target="../media/image34.tiff"/><Relationship Id="rId5" Type="http://schemas.openxmlformats.org/officeDocument/2006/relationships/image" Target="../media/image35.tiff"/><Relationship Id="rId6" Type="http://schemas.openxmlformats.org/officeDocument/2006/relationships/image" Target="../media/image36.tiff"/><Relationship Id="rId1" Type="http://schemas.openxmlformats.org/officeDocument/2006/relationships/slideLayout" Target="../slideLayouts/slideLayout2.xml"/><Relationship Id="rId2" Type="http://schemas.openxmlformats.org/officeDocument/2006/relationships/image" Target="../media/image32.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38.tiff"/><Relationship Id="rId4" Type="http://schemas.openxmlformats.org/officeDocument/2006/relationships/image" Target="../media/image39.tif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0.tiff"/></Relationships>
</file>

<file path=ppt/slides/_rels/slide32.xml.rels><?xml version="1.0" encoding="UTF-8" standalone="yes"?>
<Relationships xmlns="http://schemas.openxmlformats.org/package/2006/relationships"><Relationship Id="rId3" Type="http://schemas.openxmlformats.org/officeDocument/2006/relationships/image" Target="../media/image41.tiff"/><Relationship Id="rId4" Type="http://schemas.openxmlformats.org/officeDocument/2006/relationships/image" Target="../media/image42.tif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3.xml.rels><?xml version="1.0" encoding="UTF-8" standalone="yes"?>
<Relationships xmlns="http://schemas.openxmlformats.org/package/2006/relationships"><Relationship Id="rId3" Type="http://schemas.openxmlformats.org/officeDocument/2006/relationships/image" Target="../media/image41.tiff"/><Relationship Id="rId4" Type="http://schemas.openxmlformats.org/officeDocument/2006/relationships/image" Target="../media/image44.tiff"/><Relationship Id="rId5" Type="http://schemas.openxmlformats.org/officeDocument/2006/relationships/image" Target="../media/image45.tiff"/><Relationship Id="rId6" Type="http://schemas.openxmlformats.org/officeDocument/2006/relationships/image" Target="../media/image46.tiff"/><Relationship Id="rId1" Type="http://schemas.openxmlformats.org/officeDocument/2006/relationships/slideLayout" Target="../slideLayouts/slideLayout2.xml"/><Relationship Id="rId2" Type="http://schemas.openxmlformats.org/officeDocument/2006/relationships/image" Target="../media/image43.tiff"/></Relationships>
</file>

<file path=ppt/slides/_rels/slide34.xml.rels><?xml version="1.0" encoding="UTF-8" standalone="yes"?>
<Relationships xmlns="http://schemas.openxmlformats.org/package/2006/relationships"><Relationship Id="rId3" Type="http://schemas.openxmlformats.org/officeDocument/2006/relationships/image" Target="../media/image48.tiff"/><Relationship Id="rId4" Type="http://schemas.openxmlformats.org/officeDocument/2006/relationships/image" Target="../media/image49.tiff"/><Relationship Id="rId1" Type="http://schemas.openxmlformats.org/officeDocument/2006/relationships/slideLayout" Target="../slideLayouts/slideLayout2.xml"/><Relationship Id="rId2" Type="http://schemas.openxmlformats.org/officeDocument/2006/relationships/image" Target="../media/image47.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tiff"/></Relationships>
</file>

<file path=ppt/slides/_rels/slide36.xml.rels><?xml version="1.0" encoding="UTF-8" standalone="yes"?>
<Relationships xmlns="http://schemas.openxmlformats.org/package/2006/relationships"><Relationship Id="rId3" Type="http://schemas.openxmlformats.org/officeDocument/2006/relationships/image" Target="../media/image51.tiff"/><Relationship Id="rId4" Type="http://schemas.openxmlformats.org/officeDocument/2006/relationships/image" Target="../media/image52.tiff"/><Relationship Id="rId5" Type="http://schemas.openxmlformats.org/officeDocument/2006/relationships/image" Target="../media/image53.tiff"/><Relationship Id="rId6" Type="http://schemas.openxmlformats.org/officeDocument/2006/relationships/image" Target="../media/image54.tiff"/><Relationship Id="rId7" Type="http://schemas.openxmlformats.org/officeDocument/2006/relationships/image" Target="../media/image55.tiff"/><Relationship Id="rId8" Type="http://schemas.openxmlformats.org/officeDocument/2006/relationships/image" Target="../media/image56.tif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8.tiff"/><Relationship Id="rId4" Type="http://schemas.openxmlformats.org/officeDocument/2006/relationships/image" Target="../media/image59.tiff"/><Relationship Id="rId5" Type="http://schemas.openxmlformats.org/officeDocument/2006/relationships/image" Target="../media/image60.tiff"/><Relationship Id="rId1" Type="http://schemas.openxmlformats.org/officeDocument/2006/relationships/slideLayout" Target="../slideLayouts/slideLayout2.xml"/><Relationship Id="rId2" Type="http://schemas.openxmlformats.org/officeDocument/2006/relationships/image" Target="../media/image57.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4"/>
          <p:cNvSpPr txBox="1">
            <a:spLocks noChangeArrowheads="1"/>
          </p:cNvSpPr>
          <p:nvPr/>
        </p:nvSpPr>
        <p:spPr bwMode="auto">
          <a:xfrm>
            <a:off x="228599" y="1400630"/>
            <a:ext cx="7228115" cy="2169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4000" i="1">
                <a:solidFill>
                  <a:schemeClr val="tx1"/>
                </a:solidFill>
                <a:latin typeface="Bookman Old Style" pitchFamily="18" charset="0"/>
                <a:ea typeface="宋体" pitchFamily="2" charset="-122"/>
              </a:defRPr>
            </a:lvl1pPr>
            <a:lvl2pPr marL="742950" indent="-285750" eaLnBrk="0" hangingPunct="0">
              <a:defRPr sz="4000" i="1">
                <a:solidFill>
                  <a:schemeClr val="tx1"/>
                </a:solidFill>
                <a:latin typeface="Bookman Old Style" pitchFamily="18" charset="0"/>
                <a:ea typeface="宋体" pitchFamily="2" charset="-122"/>
              </a:defRPr>
            </a:lvl2pPr>
            <a:lvl3pPr marL="1143000" indent="-228600" eaLnBrk="0" hangingPunct="0">
              <a:defRPr sz="4000" i="1">
                <a:solidFill>
                  <a:schemeClr val="tx1"/>
                </a:solidFill>
                <a:latin typeface="Bookman Old Style" pitchFamily="18" charset="0"/>
                <a:ea typeface="宋体" pitchFamily="2" charset="-122"/>
              </a:defRPr>
            </a:lvl3pPr>
            <a:lvl4pPr marL="1600200" indent="-228600" eaLnBrk="0" hangingPunct="0">
              <a:defRPr sz="4000" i="1">
                <a:solidFill>
                  <a:schemeClr val="tx1"/>
                </a:solidFill>
                <a:latin typeface="Bookman Old Style" pitchFamily="18" charset="0"/>
                <a:ea typeface="宋体" pitchFamily="2" charset="-122"/>
              </a:defRPr>
            </a:lvl4pPr>
            <a:lvl5pPr marL="2057400" indent="-228600" eaLnBrk="0" hangingPunct="0">
              <a:defRPr sz="4000" i="1">
                <a:solidFill>
                  <a:schemeClr val="tx1"/>
                </a:solidFill>
                <a:latin typeface="Bookman Old Style" pitchFamily="18" charset="0"/>
                <a:ea typeface="宋体" pitchFamily="2" charset="-122"/>
              </a:defRPr>
            </a:lvl5pPr>
            <a:lvl6pPr marL="2514600" indent="-228600" eaLnBrk="0" fontAlgn="base" hangingPunct="0">
              <a:spcBef>
                <a:spcPct val="0"/>
              </a:spcBef>
              <a:spcAft>
                <a:spcPct val="0"/>
              </a:spcAft>
              <a:defRPr sz="4000" i="1">
                <a:solidFill>
                  <a:schemeClr val="tx1"/>
                </a:solidFill>
                <a:latin typeface="Bookman Old Style" pitchFamily="18" charset="0"/>
                <a:ea typeface="宋体" pitchFamily="2" charset="-122"/>
              </a:defRPr>
            </a:lvl6pPr>
            <a:lvl7pPr marL="2971800" indent="-228600" eaLnBrk="0" fontAlgn="base" hangingPunct="0">
              <a:spcBef>
                <a:spcPct val="0"/>
              </a:spcBef>
              <a:spcAft>
                <a:spcPct val="0"/>
              </a:spcAft>
              <a:defRPr sz="4000" i="1">
                <a:solidFill>
                  <a:schemeClr val="tx1"/>
                </a:solidFill>
                <a:latin typeface="Bookman Old Style" pitchFamily="18" charset="0"/>
                <a:ea typeface="宋体" pitchFamily="2" charset="-122"/>
              </a:defRPr>
            </a:lvl7pPr>
            <a:lvl8pPr marL="3429000" indent="-228600" eaLnBrk="0" fontAlgn="base" hangingPunct="0">
              <a:spcBef>
                <a:spcPct val="0"/>
              </a:spcBef>
              <a:spcAft>
                <a:spcPct val="0"/>
              </a:spcAft>
              <a:defRPr sz="4000" i="1">
                <a:solidFill>
                  <a:schemeClr val="tx1"/>
                </a:solidFill>
                <a:latin typeface="Bookman Old Style" pitchFamily="18" charset="0"/>
                <a:ea typeface="宋体" pitchFamily="2" charset="-122"/>
              </a:defRPr>
            </a:lvl8pPr>
            <a:lvl9pPr marL="3886200" indent="-228600" eaLnBrk="0" fontAlgn="base" hangingPunct="0">
              <a:spcBef>
                <a:spcPct val="0"/>
              </a:spcBef>
              <a:spcAft>
                <a:spcPct val="0"/>
              </a:spcAft>
              <a:defRPr sz="4000" i="1">
                <a:solidFill>
                  <a:schemeClr val="tx1"/>
                </a:solidFill>
                <a:latin typeface="Bookman Old Style" pitchFamily="18" charset="0"/>
                <a:ea typeface="宋体" pitchFamily="2" charset="-122"/>
              </a:defRPr>
            </a:lvl9pPr>
          </a:lstStyle>
          <a:p>
            <a:pPr defTabSz="914400" eaLnBrk="1" fontAlgn="base" hangingPunct="1">
              <a:spcBef>
                <a:spcPts val="1800"/>
              </a:spcBef>
              <a:spcAft>
                <a:spcPct val="0"/>
              </a:spcAft>
            </a:pPr>
            <a:r>
              <a:rPr lang="en-US" altLang="zh-CN" sz="2400" b="1" i="0" dirty="0" smtClean="0">
                <a:solidFill>
                  <a:srgbClr val="7030A0"/>
                </a:solidFill>
                <a:latin typeface="Comic Sans MS" pitchFamily="66" charset="0"/>
                <a:ea typeface="BatangChe" pitchFamily="49" charset="-127"/>
                <a:cs typeface="Arial Unicode MS" pitchFamily="34" charset="-122"/>
              </a:rPr>
              <a:t>Development </a:t>
            </a:r>
            <a:r>
              <a:rPr lang="en-US" altLang="zh-CN" sz="2400" b="1" i="0" dirty="0">
                <a:solidFill>
                  <a:srgbClr val="7030A0"/>
                </a:solidFill>
                <a:latin typeface="Comic Sans MS" pitchFamily="66" charset="0"/>
                <a:ea typeface="BatangChe" pitchFamily="49" charset="-127"/>
                <a:cs typeface="Arial Unicode MS" pitchFamily="34" charset="-122"/>
              </a:rPr>
              <a:t>of a tissue augmented Bayesian model for expression quantitative trait loci analysis </a:t>
            </a:r>
            <a:br>
              <a:rPr lang="en-US" altLang="zh-CN" sz="2400" b="1" i="0" dirty="0">
                <a:solidFill>
                  <a:srgbClr val="7030A0"/>
                </a:solidFill>
                <a:latin typeface="Comic Sans MS" pitchFamily="66" charset="0"/>
                <a:ea typeface="BatangChe" pitchFamily="49" charset="-127"/>
                <a:cs typeface="Arial Unicode MS" pitchFamily="34" charset="-122"/>
              </a:rPr>
            </a:br>
            <a:endParaRPr lang="en-US" altLang="zh-CN" sz="2400" b="1" i="0" dirty="0">
              <a:solidFill>
                <a:srgbClr val="7030A0"/>
              </a:solidFill>
              <a:latin typeface="Comic Sans MS" pitchFamily="66" charset="0"/>
              <a:ea typeface="BatangChe" pitchFamily="49" charset="-127"/>
              <a:cs typeface="Arial Unicode MS" pitchFamily="34" charset="-122"/>
            </a:endParaRPr>
          </a:p>
          <a:p>
            <a:pPr defTabSz="914400" eaLnBrk="1" fontAlgn="base" hangingPunct="1">
              <a:spcBef>
                <a:spcPts val="1800"/>
              </a:spcBef>
              <a:spcAft>
                <a:spcPct val="0"/>
              </a:spcAft>
            </a:pPr>
            <a:endParaRPr lang="en-US" altLang="zh-CN" sz="2400" b="1" i="0" dirty="0" smtClean="0">
              <a:solidFill>
                <a:srgbClr val="7030A0"/>
              </a:solidFill>
              <a:latin typeface="Comic Sans MS" pitchFamily="66" charset="0"/>
              <a:ea typeface="BatangChe" pitchFamily="49" charset="-127"/>
              <a:cs typeface="Arial Unicode MS" pitchFamily="34" charset="-122"/>
            </a:endParaRPr>
          </a:p>
        </p:txBody>
      </p:sp>
      <p:sp>
        <p:nvSpPr>
          <p:cNvPr id="4099" name="Text Box 5"/>
          <p:cNvSpPr txBox="1">
            <a:spLocks noChangeArrowheads="1"/>
          </p:cNvSpPr>
          <p:nvPr/>
        </p:nvSpPr>
        <p:spPr bwMode="auto">
          <a:xfrm>
            <a:off x="2667000" y="3886200"/>
            <a:ext cx="4648200" cy="25853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4000" i="1">
                <a:solidFill>
                  <a:schemeClr val="tx1"/>
                </a:solidFill>
                <a:latin typeface="Bookman Old Style" pitchFamily="18" charset="0"/>
                <a:ea typeface="宋体" pitchFamily="2" charset="-122"/>
              </a:defRPr>
            </a:lvl1pPr>
            <a:lvl2pPr marL="742950" indent="-285750" eaLnBrk="0" hangingPunct="0">
              <a:defRPr sz="4000" i="1">
                <a:solidFill>
                  <a:schemeClr val="tx1"/>
                </a:solidFill>
                <a:latin typeface="Bookman Old Style" pitchFamily="18" charset="0"/>
                <a:ea typeface="宋体" pitchFamily="2" charset="-122"/>
              </a:defRPr>
            </a:lvl2pPr>
            <a:lvl3pPr marL="1143000" indent="-228600" eaLnBrk="0" hangingPunct="0">
              <a:defRPr sz="4000" i="1">
                <a:solidFill>
                  <a:schemeClr val="tx1"/>
                </a:solidFill>
                <a:latin typeface="Bookman Old Style" pitchFamily="18" charset="0"/>
                <a:ea typeface="宋体" pitchFamily="2" charset="-122"/>
              </a:defRPr>
            </a:lvl3pPr>
            <a:lvl4pPr marL="1600200" indent="-228600" eaLnBrk="0" hangingPunct="0">
              <a:defRPr sz="4000" i="1">
                <a:solidFill>
                  <a:schemeClr val="tx1"/>
                </a:solidFill>
                <a:latin typeface="Bookman Old Style" pitchFamily="18" charset="0"/>
                <a:ea typeface="宋体" pitchFamily="2" charset="-122"/>
              </a:defRPr>
            </a:lvl4pPr>
            <a:lvl5pPr marL="2057400" indent="-228600" eaLnBrk="0" hangingPunct="0">
              <a:defRPr sz="4000" i="1">
                <a:solidFill>
                  <a:schemeClr val="tx1"/>
                </a:solidFill>
                <a:latin typeface="Bookman Old Style" pitchFamily="18" charset="0"/>
                <a:ea typeface="宋体" pitchFamily="2" charset="-122"/>
              </a:defRPr>
            </a:lvl5pPr>
            <a:lvl6pPr marL="2514600" indent="-228600" eaLnBrk="0" fontAlgn="base" hangingPunct="0">
              <a:spcBef>
                <a:spcPct val="0"/>
              </a:spcBef>
              <a:spcAft>
                <a:spcPct val="0"/>
              </a:spcAft>
              <a:defRPr sz="4000" i="1">
                <a:solidFill>
                  <a:schemeClr val="tx1"/>
                </a:solidFill>
                <a:latin typeface="Bookman Old Style" pitchFamily="18" charset="0"/>
                <a:ea typeface="宋体" pitchFamily="2" charset="-122"/>
              </a:defRPr>
            </a:lvl6pPr>
            <a:lvl7pPr marL="2971800" indent="-228600" eaLnBrk="0" fontAlgn="base" hangingPunct="0">
              <a:spcBef>
                <a:spcPct val="0"/>
              </a:spcBef>
              <a:spcAft>
                <a:spcPct val="0"/>
              </a:spcAft>
              <a:defRPr sz="4000" i="1">
                <a:solidFill>
                  <a:schemeClr val="tx1"/>
                </a:solidFill>
                <a:latin typeface="Bookman Old Style" pitchFamily="18" charset="0"/>
                <a:ea typeface="宋体" pitchFamily="2" charset="-122"/>
              </a:defRPr>
            </a:lvl7pPr>
            <a:lvl8pPr marL="3429000" indent="-228600" eaLnBrk="0" fontAlgn="base" hangingPunct="0">
              <a:spcBef>
                <a:spcPct val="0"/>
              </a:spcBef>
              <a:spcAft>
                <a:spcPct val="0"/>
              </a:spcAft>
              <a:defRPr sz="4000" i="1">
                <a:solidFill>
                  <a:schemeClr val="tx1"/>
                </a:solidFill>
                <a:latin typeface="Bookman Old Style" pitchFamily="18" charset="0"/>
                <a:ea typeface="宋体" pitchFamily="2" charset="-122"/>
              </a:defRPr>
            </a:lvl8pPr>
            <a:lvl9pPr marL="3886200" indent="-228600" eaLnBrk="0" fontAlgn="base" hangingPunct="0">
              <a:spcBef>
                <a:spcPct val="0"/>
              </a:spcBef>
              <a:spcAft>
                <a:spcPct val="0"/>
              </a:spcAft>
              <a:defRPr sz="4000" i="1">
                <a:solidFill>
                  <a:schemeClr val="tx1"/>
                </a:solidFill>
                <a:latin typeface="Bookman Old Style" pitchFamily="18" charset="0"/>
                <a:ea typeface="宋体" pitchFamily="2" charset="-122"/>
              </a:defRPr>
            </a:lvl9pPr>
          </a:lstStyle>
          <a:p>
            <a:pPr algn="ctr" defTabSz="914400" eaLnBrk="1" fontAlgn="base" hangingPunct="1">
              <a:lnSpc>
                <a:spcPct val="150000"/>
              </a:lnSpc>
              <a:spcBef>
                <a:spcPct val="0"/>
              </a:spcBef>
              <a:spcAft>
                <a:spcPct val="0"/>
              </a:spcAft>
            </a:pPr>
            <a:r>
              <a:rPr lang="en-US" altLang="zh-CN" sz="2000" b="1" i="0" dirty="0" err="1" smtClean="0">
                <a:solidFill>
                  <a:srgbClr val="000000"/>
                </a:solidFill>
                <a:latin typeface="Comic Sans MS" pitchFamily="66" charset="0"/>
                <a:ea typeface="Arial Unicode MS" pitchFamily="34" charset="-122"/>
                <a:cs typeface="Arial Unicode MS" pitchFamily="34" charset="-122"/>
              </a:rPr>
              <a:t>Yonghua</a:t>
            </a:r>
            <a:r>
              <a:rPr lang="en-US" altLang="zh-CN" sz="2000" b="1" i="0" dirty="0" smtClean="0">
                <a:solidFill>
                  <a:srgbClr val="000000"/>
                </a:solidFill>
                <a:latin typeface="Comic Sans MS" pitchFamily="66" charset="0"/>
                <a:ea typeface="Arial Unicode MS" pitchFamily="34" charset="-122"/>
                <a:cs typeface="Arial Unicode MS" pitchFamily="34" charset="-122"/>
              </a:rPr>
              <a:t> Zhuang</a:t>
            </a:r>
            <a:endParaRPr lang="en-US" altLang="zh-CN" sz="2000" b="1" i="0" dirty="0">
              <a:solidFill>
                <a:srgbClr val="000000"/>
              </a:solidFill>
              <a:latin typeface="Comic Sans MS" pitchFamily="66" charset="0"/>
              <a:ea typeface="Arial Unicode MS" pitchFamily="34" charset="-122"/>
              <a:cs typeface="Arial Unicode MS" pitchFamily="34" charset="-122"/>
            </a:endParaRPr>
          </a:p>
          <a:p>
            <a:pPr algn="ctr" defTabSz="914400" eaLnBrk="1" fontAlgn="base" hangingPunct="1">
              <a:lnSpc>
                <a:spcPct val="150000"/>
              </a:lnSpc>
              <a:spcBef>
                <a:spcPct val="0"/>
              </a:spcBef>
              <a:spcAft>
                <a:spcPct val="0"/>
              </a:spcAft>
            </a:pPr>
            <a:r>
              <a:rPr lang="en-US" altLang="zh-CN" sz="1600" b="1" i="0" dirty="0">
                <a:solidFill>
                  <a:srgbClr val="000000"/>
                </a:solidFill>
                <a:latin typeface="Comic Sans MS" pitchFamily="66" charset="0"/>
                <a:ea typeface="Arial Unicode MS" pitchFamily="34" charset="-122"/>
                <a:cs typeface="Arial Unicode MS" pitchFamily="34" charset="-122"/>
              </a:rPr>
              <a:t> Biostatistics MS </a:t>
            </a:r>
            <a:r>
              <a:rPr lang="en-US" altLang="zh-CN" sz="1600" b="1" i="0" dirty="0" smtClean="0">
                <a:solidFill>
                  <a:srgbClr val="000000"/>
                </a:solidFill>
                <a:latin typeface="Comic Sans MS" pitchFamily="66" charset="0"/>
                <a:ea typeface="Arial Unicode MS" pitchFamily="34" charset="-122"/>
                <a:cs typeface="Arial Unicode MS" pitchFamily="34" charset="-122"/>
              </a:rPr>
              <a:t>Candidate</a:t>
            </a:r>
            <a:endParaRPr lang="zh-CN" altLang="en-US" sz="1600" b="1" i="0" dirty="0" smtClean="0">
              <a:solidFill>
                <a:srgbClr val="000000"/>
              </a:solidFill>
              <a:latin typeface="Comic Sans MS" pitchFamily="66" charset="0"/>
              <a:ea typeface="Arial Unicode MS" pitchFamily="34" charset="-122"/>
              <a:cs typeface="Arial Unicode MS" pitchFamily="34" charset="-122"/>
            </a:endParaRPr>
          </a:p>
          <a:p>
            <a:pPr algn="ctr" defTabSz="914400" eaLnBrk="1" fontAlgn="base" hangingPunct="1">
              <a:lnSpc>
                <a:spcPct val="150000"/>
              </a:lnSpc>
              <a:spcBef>
                <a:spcPct val="0"/>
              </a:spcBef>
              <a:spcAft>
                <a:spcPct val="0"/>
              </a:spcAft>
            </a:pPr>
            <a:r>
              <a:rPr lang="en-US" altLang="zh-CN" sz="1600" b="1" i="0" dirty="0" smtClean="0">
                <a:solidFill>
                  <a:srgbClr val="000000"/>
                </a:solidFill>
                <a:latin typeface="Comic Sans MS" pitchFamily="66" charset="0"/>
                <a:ea typeface="Arial Unicode MS" pitchFamily="34" charset="-122"/>
                <a:cs typeface="Arial Unicode MS" pitchFamily="34" charset="-122"/>
              </a:rPr>
              <a:t>Thesis Defense</a:t>
            </a:r>
            <a:endParaRPr lang="zh-CN" altLang="en-US" sz="1600" b="1" i="0" dirty="0" smtClean="0">
              <a:solidFill>
                <a:srgbClr val="000000"/>
              </a:solidFill>
              <a:latin typeface="Comic Sans MS" pitchFamily="66" charset="0"/>
              <a:ea typeface="Arial Unicode MS" pitchFamily="34" charset="-122"/>
              <a:cs typeface="Arial Unicode MS" pitchFamily="34" charset="-122"/>
            </a:endParaRPr>
          </a:p>
          <a:p>
            <a:pPr algn="ctr" defTabSz="914400" eaLnBrk="1" fontAlgn="base" hangingPunct="1">
              <a:lnSpc>
                <a:spcPct val="150000"/>
              </a:lnSpc>
              <a:spcBef>
                <a:spcPct val="0"/>
              </a:spcBef>
              <a:spcAft>
                <a:spcPct val="0"/>
              </a:spcAft>
            </a:pPr>
            <a:r>
              <a:rPr lang="en-US" altLang="zh-CN" sz="1600" b="1" i="0" dirty="0" smtClean="0">
                <a:solidFill>
                  <a:srgbClr val="000000"/>
                </a:solidFill>
                <a:latin typeface="Comic Sans MS" pitchFamily="66" charset="0"/>
                <a:ea typeface="Arial Unicode MS" pitchFamily="34" charset="-122"/>
                <a:cs typeface="Arial Unicode MS" pitchFamily="34" charset="-122"/>
              </a:rPr>
              <a:t>10-13-2016</a:t>
            </a:r>
            <a:endParaRPr lang="en-US" altLang="zh-CN" sz="1600" b="1" i="0" dirty="0">
              <a:solidFill>
                <a:srgbClr val="000000"/>
              </a:solidFill>
              <a:latin typeface="Comic Sans MS" pitchFamily="66" charset="0"/>
              <a:ea typeface="Arial Unicode MS" pitchFamily="34" charset="-122"/>
              <a:cs typeface="Arial Unicode MS" pitchFamily="34" charset="-122"/>
            </a:endParaRPr>
          </a:p>
          <a:p>
            <a:pPr algn="ctr" defTabSz="914400" eaLnBrk="1" fontAlgn="base" hangingPunct="1">
              <a:lnSpc>
                <a:spcPct val="150000"/>
              </a:lnSpc>
              <a:spcBef>
                <a:spcPct val="0"/>
              </a:spcBef>
              <a:spcAft>
                <a:spcPct val="0"/>
              </a:spcAft>
            </a:pPr>
            <a:r>
              <a:rPr lang="en-US" altLang="zh-CN" sz="2000" b="1" i="0" dirty="0" smtClean="0">
                <a:solidFill>
                  <a:srgbClr val="000000"/>
                </a:solidFill>
                <a:latin typeface="Comic Sans MS" pitchFamily="66" charset="0"/>
                <a:ea typeface="Arial Unicode MS" pitchFamily="34" charset="-122"/>
                <a:cs typeface="Arial Unicode MS" pitchFamily="34" charset="-122"/>
              </a:rPr>
              <a:t> </a:t>
            </a:r>
          </a:p>
          <a:p>
            <a:pPr algn="ctr" defTabSz="914400" eaLnBrk="1" fontAlgn="base" hangingPunct="1">
              <a:lnSpc>
                <a:spcPct val="150000"/>
              </a:lnSpc>
              <a:spcBef>
                <a:spcPct val="0"/>
              </a:spcBef>
              <a:spcAft>
                <a:spcPct val="0"/>
              </a:spcAft>
            </a:pPr>
            <a:endParaRPr lang="en-US" altLang="zh-CN" sz="2000" b="1" i="0" dirty="0" smtClean="0">
              <a:solidFill>
                <a:srgbClr val="000000"/>
              </a:solidFill>
              <a:latin typeface="Comic Sans MS" pitchFamily="66" charset="0"/>
              <a:ea typeface="Arial Unicode MS" pitchFamily="34" charset="-122"/>
              <a:cs typeface="Arial Unicode MS" pitchFamily="34" charset="-122"/>
            </a:endParaRPr>
          </a:p>
        </p:txBody>
      </p:sp>
    </p:spTree>
    <p:extLst>
      <p:ext uri="{BB962C8B-B14F-4D97-AF65-F5344CB8AC3E}">
        <p14:creationId xmlns:p14="http://schemas.microsoft.com/office/powerpoint/2010/main" val="27212290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24000" y="1828800"/>
            <a:ext cx="184731" cy="369332"/>
          </a:xfrm>
          <a:prstGeom prst="rect">
            <a:avLst/>
          </a:prstGeom>
          <a:noFill/>
        </p:spPr>
        <p:txBody>
          <a:bodyPr wrap="none" rtlCol="0">
            <a:spAutoFit/>
          </a:bodyPr>
          <a:lstStyle/>
          <a:p>
            <a:pPr defTabSz="914400"/>
            <a:endParaRPr lang="en-US" dirty="0">
              <a:solidFill>
                <a:srgbClr val="000000"/>
              </a:solidFill>
              <a:latin typeface="Arial"/>
              <a:ea typeface="宋体"/>
            </a:endParaRPr>
          </a:p>
        </p:txBody>
      </p:sp>
      <p:sp>
        <p:nvSpPr>
          <p:cNvPr id="9" name="Text Box 4"/>
          <p:cNvSpPr txBox="1">
            <a:spLocks noChangeArrowheads="1"/>
          </p:cNvSpPr>
          <p:nvPr/>
        </p:nvSpPr>
        <p:spPr bwMode="auto">
          <a:xfrm>
            <a:off x="609600" y="1594556"/>
            <a:ext cx="8241102" cy="32983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4000" i="1">
                <a:solidFill>
                  <a:schemeClr val="tx1"/>
                </a:solidFill>
                <a:latin typeface="Bookman Old Style" pitchFamily="18" charset="0"/>
                <a:ea typeface="宋体" pitchFamily="2" charset="-122"/>
              </a:defRPr>
            </a:lvl1pPr>
            <a:lvl2pPr marL="742950" indent="-285750" eaLnBrk="0" hangingPunct="0">
              <a:defRPr sz="4000" i="1">
                <a:solidFill>
                  <a:schemeClr val="tx1"/>
                </a:solidFill>
                <a:latin typeface="Bookman Old Style" pitchFamily="18" charset="0"/>
                <a:ea typeface="宋体" pitchFamily="2" charset="-122"/>
              </a:defRPr>
            </a:lvl2pPr>
            <a:lvl3pPr marL="1143000" indent="-228600" eaLnBrk="0" hangingPunct="0">
              <a:defRPr sz="4000" i="1">
                <a:solidFill>
                  <a:schemeClr val="tx1"/>
                </a:solidFill>
                <a:latin typeface="Bookman Old Style" pitchFamily="18" charset="0"/>
                <a:ea typeface="宋体" pitchFamily="2" charset="-122"/>
              </a:defRPr>
            </a:lvl3pPr>
            <a:lvl4pPr marL="1600200" indent="-228600" eaLnBrk="0" hangingPunct="0">
              <a:defRPr sz="4000" i="1">
                <a:solidFill>
                  <a:schemeClr val="tx1"/>
                </a:solidFill>
                <a:latin typeface="Bookman Old Style" pitchFamily="18" charset="0"/>
                <a:ea typeface="宋体" pitchFamily="2" charset="-122"/>
              </a:defRPr>
            </a:lvl4pPr>
            <a:lvl5pPr marL="2057400" indent="-228600" eaLnBrk="0" hangingPunct="0">
              <a:defRPr sz="4000" i="1">
                <a:solidFill>
                  <a:schemeClr val="tx1"/>
                </a:solidFill>
                <a:latin typeface="Bookman Old Style" pitchFamily="18" charset="0"/>
                <a:ea typeface="宋体" pitchFamily="2" charset="-122"/>
              </a:defRPr>
            </a:lvl5pPr>
            <a:lvl6pPr marL="2514600" indent="-228600" eaLnBrk="0" fontAlgn="base" hangingPunct="0">
              <a:spcBef>
                <a:spcPct val="0"/>
              </a:spcBef>
              <a:spcAft>
                <a:spcPct val="0"/>
              </a:spcAft>
              <a:defRPr sz="4000" i="1">
                <a:solidFill>
                  <a:schemeClr val="tx1"/>
                </a:solidFill>
                <a:latin typeface="Bookman Old Style" pitchFamily="18" charset="0"/>
                <a:ea typeface="宋体" pitchFamily="2" charset="-122"/>
              </a:defRPr>
            </a:lvl6pPr>
            <a:lvl7pPr marL="2971800" indent="-228600" eaLnBrk="0" fontAlgn="base" hangingPunct="0">
              <a:spcBef>
                <a:spcPct val="0"/>
              </a:spcBef>
              <a:spcAft>
                <a:spcPct val="0"/>
              </a:spcAft>
              <a:defRPr sz="4000" i="1">
                <a:solidFill>
                  <a:schemeClr val="tx1"/>
                </a:solidFill>
                <a:latin typeface="Bookman Old Style" pitchFamily="18" charset="0"/>
                <a:ea typeface="宋体" pitchFamily="2" charset="-122"/>
              </a:defRPr>
            </a:lvl7pPr>
            <a:lvl8pPr marL="3429000" indent="-228600" eaLnBrk="0" fontAlgn="base" hangingPunct="0">
              <a:spcBef>
                <a:spcPct val="0"/>
              </a:spcBef>
              <a:spcAft>
                <a:spcPct val="0"/>
              </a:spcAft>
              <a:defRPr sz="4000" i="1">
                <a:solidFill>
                  <a:schemeClr val="tx1"/>
                </a:solidFill>
                <a:latin typeface="Bookman Old Style" pitchFamily="18" charset="0"/>
                <a:ea typeface="宋体" pitchFamily="2" charset="-122"/>
              </a:defRPr>
            </a:lvl8pPr>
            <a:lvl9pPr marL="3886200" indent="-228600" eaLnBrk="0" fontAlgn="base" hangingPunct="0">
              <a:spcBef>
                <a:spcPct val="0"/>
              </a:spcBef>
              <a:spcAft>
                <a:spcPct val="0"/>
              </a:spcAft>
              <a:defRPr sz="4000" i="1">
                <a:solidFill>
                  <a:schemeClr val="tx1"/>
                </a:solidFill>
                <a:latin typeface="Bookman Old Style" pitchFamily="18" charset="0"/>
                <a:ea typeface="宋体" pitchFamily="2" charset="-122"/>
              </a:defRPr>
            </a:lvl9pPr>
          </a:lstStyle>
          <a:p>
            <a:pPr marL="342900" indent="-342900" defTabSz="914400" fontAlgn="base">
              <a:lnSpc>
                <a:spcPct val="150000"/>
              </a:lnSpc>
              <a:spcBef>
                <a:spcPct val="150000"/>
              </a:spcBef>
              <a:spcAft>
                <a:spcPct val="0"/>
              </a:spcAft>
              <a:buClr>
                <a:srgbClr val="FF3300"/>
              </a:buClr>
              <a:buFont typeface="Wingdings" charset="2"/>
              <a:buChar char="Ø"/>
            </a:pPr>
            <a:r>
              <a:rPr lang="en-US" sz="2000" i="0" dirty="0" smtClean="0">
                <a:solidFill>
                  <a:srgbClr val="000000"/>
                </a:solidFill>
                <a:latin typeface="Comic Sans MS" pitchFamily="66" charset="0"/>
              </a:rPr>
              <a:t> </a:t>
            </a:r>
            <a:r>
              <a:rPr lang="en-US" sz="2000" i="0" dirty="0">
                <a:solidFill>
                  <a:srgbClr val="000000"/>
                </a:solidFill>
                <a:latin typeface="Comic Sans MS" pitchFamily="66" charset="0"/>
              </a:rPr>
              <a:t>N</a:t>
            </a:r>
            <a:r>
              <a:rPr lang="en-US" sz="2000" i="0" dirty="0" smtClean="0">
                <a:solidFill>
                  <a:srgbClr val="000000"/>
                </a:solidFill>
                <a:latin typeface="Comic Sans MS" pitchFamily="66" charset="0"/>
              </a:rPr>
              <a:t>atural </a:t>
            </a:r>
            <a:r>
              <a:rPr lang="en-US" sz="2000" i="0" dirty="0">
                <a:solidFill>
                  <a:srgbClr val="000000"/>
                </a:solidFill>
                <a:latin typeface="Comic Sans MS" pitchFamily="66" charset="0"/>
              </a:rPr>
              <a:t>modeling framework </a:t>
            </a:r>
            <a:r>
              <a:rPr lang="en-US" sz="2000" i="0" dirty="0" smtClean="0">
                <a:solidFill>
                  <a:srgbClr val="000000"/>
                </a:solidFill>
                <a:latin typeface="Comic Sans MS" pitchFamily="66" charset="0"/>
              </a:rPr>
              <a:t>for </a:t>
            </a:r>
            <a:r>
              <a:rPr lang="en-US" sz="2000" i="0" dirty="0" err="1" smtClean="0">
                <a:solidFill>
                  <a:srgbClr val="000000"/>
                </a:solidFill>
                <a:latin typeface="Comic Sans MS" pitchFamily="66" charset="0"/>
              </a:rPr>
              <a:t>eQTL</a:t>
            </a:r>
            <a:r>
              <a:rPr lang="en-US" sz="2000" i="0" dirty="0" smtClean="0">
                <a:solidFill>
                  <a:srgbClr val="000000"/>
                </a:solidFill>
                <a:latin typeface="Comic Sans MS" pitchFamily="66" charset="0"/>
              </a:rPr>
              <a:t> analysis;</a:t>
            </a:r>
          </a:p>
          <a:p>
            <a:pPr marL="342900" indent="-342900" defTabSz="914400" fontAlgn="base">
              <a:lnSpc>
                <a:spcPct val="150000"/>
              </a:lnSpc>
              <a:spcBef>
                <a:spcPct val="150000"/>
              </a:spcBef>
              <a:spcAft>
                <a:spcPct val="0"/>
              </a:spcAft>
              <a:buClr>
                <a:srgbClr val="FF3300"/>
              </a:buClr>
              <a:buFont typeface="Wingdings" charset="2"/>
              <a:buChar char="Ø"/>
            </a:pPr>
            <a:r>
              <a:rPr lang="en-US" sz="2000" i="0" dirty="0" smtClean="0">
                <a:solidFill>
                  <a:srgbClr val="000000"/>
                </a:solidFill>
                <a:latin typeface="Comic Sans MS" pitchFamily="66" charset="0"/>
              </a:rPr>
              <a:t> Information </a:t>
            </a:r>
            <a:r>
              <a:rPr lang="en-US" sz="2000" i="0" dirty="0">
                <a:solidFill>
                  <a:srgbClr val="000000"/>
                </a:solidFill>
                <a:latin typeface="Comic Sans MS" pitchFamily="66" charset="0"/>
              </a:rPr>
              <a:t>shared across markers and</a:t>
            </a:r>
            <a:r>
              <a:rPr lang="en-US" sz="2000" i="0" dirty="0" smtClean="0">
                <a:solidFill>
                  <a:srgbClr val="000000"/>
                </a:solidFill>
                <a:latin typeface="Comic Sans MS" pitchFamily="66" charset="0"/>
              </a:rPr>
              <a:t>/or </a:t>
            </a:r>
            <a:r>
              <a:rPr lang="en-US" sz="2000" i="0" dirty="0">
                <a:solidFill>
                  <a:srgbClr val="000000"/>
                </a:solidFill>
                <a:latin typeface="Comic Sans MS" pitchFamily="66" charset="0"/>
              </a:rPr>
              <a:t>genes can increase </a:t>
            </a:r>
            <a:r>
              <a:rPr lang="en-US" sz="2000" i="0" dirty="0" smtClean="0">
                <a:solidFill>
                  <a:srgbClr val="000000"/>
                </a:solidFill>
                <a:latin typeface="Comic Sans MS" pitchFamily="66" charset="0"/>
              </a:rPr>
              <a:t/>
            </a:r>
            <a:br>
              <a:rPr lang="en-US" sz="2000" i="0" dirty="0" smtClean="0">
                <a:solidFill>
                  <a:srgbClr val="000000"/>
                </a:solidFill>
                <a:latin typeface="Comic Sans MS" pitchFamily="66" charset="0"/>
              </a:rPr>
            </a:br>
            <a:r>
              <a:rPr lang="en-US" sz="2000" i="0" dirty="0" smtClean="0">
                <a:solidFill>
                  <a:srgbClr val="000000"/>
                </a:solidFill>
                <a:latin typeface="Comic Sans MS" pitchFamily="66" charset="0"/>
              </a:rPr>
              <a:t> the </a:t>
            </a:r>
            <a:r>
              <a:rPr lang="en-US" sz="2000" i="0" dirty="0">
                <a:solidFill>
                  <a:srgbClr val="000000"/>
                </a:solidFill>
                <a:latin typeface="Comic Sans MS" pitchFamily="66" charset="0"/>
              </a:rPr>
              <a:t>power to detect </a:t>
            </a:r>
            <a:r>
              <a:rPr lang="en-US" sz="2000" i="0" dirty="0" err="1" smtClean="0">
                <a:solidFill>
                  <a:srgbClr val="000000"/>
                </a:solidFill>
                <a:latin typeface="Comic Sans MS" pitchFamily="66" charset="0"/>
              </a:rPr>
              <a:t>eQTLs</a:t>
            </a:r>
            <a:r>
              <a:rPr lang="en-US" sz="2000" i="0" dirty="0">
                <a:solidFill>
                  <a:srgbClr val="000000"/>
                </a:solidFill>
                <a:latin typeface="Comic Sans MS" pitchFamily="66" charset="0"/>
              </a:rPr>
              <a:t>;</a:t>
            </a:r>
          </a:p>
          <a:p>
            <a:pPr marL="342900" indent="-342900" defTabSz="914400" fontAlgn="base">
              <a:lnSpc>
                <a:spcPct val="150000"/>
              </a:lnSpc>
              <a:spcBef>
                <a:spcPct val="150000"/>
              </a:spcBef>
              <a:spcAft>
                <a:spcPct val="0"/>
              </a:spcAft>
              <a:buClr>
                <a:srgbClr val="FF3300"/>
              </a:buClr>
              <a:buFont typeface="Wingdings" charset="2"/>
              <a:buChar char="Ø"/>
            </a:pPr>
            <a:r>
              <a:rPr lang="en-US" sz="2000" i="0" dirty="0" smtClean="0">
                <a:solidFill>
                  <a:srgbClr val="000000"/>
                </a:solidFill>
                <a:latin typeface="Comic Sans MS" pitchFamily="66" charset="0"/>
              </a:rPr>
              <a:t> Usually </a:t>
            </a:r>
            <a:r>
              <a:rPr lang="en-US" sz="2000" i="0" dirty="0">
                <a:solidFill>
                  <a:srgbClr val="000000"/>
                </a:solidFill>
                <a:latin typeface="Comic Sans MS" pitchFamily="66" charset="0"/>
              </a:rPr>
              <a:t>based on </a:t>
            </a:r>
            <a:r>
              <a:rPr lang="en-US" sz="2000" i="0" dirty="0" smtClean="0">
                <a:solidFill>
                  <a:srgbClr val="000000"/>
                </a:solidFill>
                <a:latin typeface="Comic Sans MS" pitchFamily="66" charset="0"/>
              </a:rPr>
              <a:t>modification </a:t>
            </a:r>
            <a:r>
              <a:rPr lang="en-US" sz="2000" i="0" dirty="0">
                <a:solidFill>
                  <a:srgbClr val="000000"/>
                </a:solidFill>
                <a:latin typeface="Comic Sans MS" pitchFamily="66" charset="0"/>
              </a:rPr>
              <a:t>of </a:t>
            </a:r>
            <a:r>
              <a:rPr lang="en-US" sz="2000" i="0" dirty="0" smtClean="0">
                <a:solidFill>
                  <a:srgbClr val="000000"/>
                </a:solidFill>
                <a:latin typeface="Comic Sans MS" pitchFamily="66" charset="0"/>
              </a:rPr>
              <a:t>linear </a:t>
            </a:r>
            <a:r>
              <a:rPr lang="en-US" sz="2000" i="0" dirty="0">
                <a:solidFill>
                  <a:srgbClr val="000000"/>
                </a:solidFill>
                <a:latin typeface="Comic Sans MS" pitchFamily="66" charset="0"/>
              </a:rPr>
              <a:t>model </a:t>
            </a:r>
            <a:r>
              <a:rPr lang="en-US" sz="2000" i="0" dirty="0" smtClean="0">
                <a:solidFill>
                  <a:srgbClr val="000000"/>
                </a:solidFill>
                <a:latin typeface="Comic Sans MS" pitchFamily="66" charset="0"/>
              </a:rPr>
              <a:t>relating </a:t>
            </a:r>
            <a:br>
              <a:rPr lang="en-US" sz="2000" i="0" dirty="0" smtClean="0">
                <a:solidFill>
                  <a:srgbClr val="000000"/>
                </a:solidFill>
                <a:latin typeface="Comic Sans MS" pitchFamily="66" charset="0"/>
              </a:rPr>
            </a:br>
            <a:r>
              <a:rPr lang="en-US" sz="2000" i="0" dirty="0" smtClean="0">
                <a:solidFill>
                  <a:srgbClr val="000000"/>
                </a:solidFill>
                <a:latin typeface="Comic Sans MS" pitchFamily="66" charset="0"/>
              </a:rPr>
              <a:t> expression </a:t>
            </a:r>
            <a:r>
              <a:rPr lang="en-US" sz="2000" i="0" dirty="0">
                <a:solidFill>
                  <a:srgbClr val="000000"/>
                </a:solidFill>
                <a:latin typeface="Comic Sans MS" pitchFamily="66" charset="0"/>
              </a:rPr>
              <a:t>to </a:t>
            </a:r>
            <a:r>
              <a:rPr lang="en-US" sz="2000" i="0" dirty="0" smtClean="0">
                <a:solidFill>
                  <a:srgbClr val="000000"/>
                </a:solidFill>
                <a:latin typeface="Comic Sans MS" pitchFamily="66" charset="0"/>
              </a:rPr>
              <a:t>SNP genotype</a:t>
            </a:r>
            <a:r>
              <a:rPr lang="en-US" sz="2000" i="0" dirty="0">
                <a:solidFill>
                  <a:srgbClr val="000000"/>
                </a:solidFill>
                <a:latin typeface="Comic Sans MS" pitchFamily="66" charset="0"/>
              </a:rPr>
              <a:t>(s</a:t>
            </a:r>
            <a:r>
              <a:rPr lang="en-US" sz="2000" i="0" dirty="0" smtClean="0">
                <a:solidFill>
                  <a:srgbClr val="000000"/>
                </a:solidFill>
                <a:latin typeface="Comic Sans MS" pitchFamily="66" charset="0"/>
              </a:rPr>
              <a:t>). </a:t>
            </a:r>
          </a:p>
        </p:txBody>
      </p:sp>
      <p:sp>
        <p:nvSpPr>
          <p:cNvPr id="5" name="Rectangle 4"/>
          <p:cNvSpPr/>
          <p:nvPr/>
        </p:nvSpPr>
        <p:spPr>
          <a:xfrm>
            <a:off x="304800" y="453407"/>
            <a:ext cx="7786687" cy="461665"/>
          </a:xfrm>
          <a:prstGeom prst="rect">
            <a:avLst/>
          </a:prstGeom>
        </p:spPr>
        <p:txBody>
          <a:bodyPr wrap="square">
            <a:spAutoFit/>
          </a:bodyPr>
          <a:lstStyle/>
          <a:p>
            <a:pPr defTabSz="914400"/>
            <a:r>
              <a:rPr lang="en-US" sz="2400" b="1" dirty="0">
                <a:solidFill>
                  <a:srgbClr val="FF0000"/>
                </a:solidFill>
                <a:latin typeface="Comic Sans MS" pitchFamily="66" charset="0"/>
                <a:cs typeface="Times New Roman" pitchFamily="18" charset="0"/>
              </a:rPr>
              <a:t>Current Bayesian </a:t>
            </a:r>
            <a:r>
              <a:rPr lang="en-US" sz="2400" b="1" dirty="0" smtClean="0">
                <a:solidFill>
                  <a:srgbClr val="FF0000"/>
                </a:solidFill>
                <a:latin typeface="Comic Sans MS" pitchFamily="66" charset="0"/>
                <a:cs typeface="Times New Roman" pitchFamily="18" charset="0"/>
              </a:rPr>
              <a:t>models</a:t>
            </a:r>
            <a:r>
              <a:rPr lang="zh-CN" altLang="en-US" sz="2400" b="1" dirty="0" smtClean="0">
                <a:solidFill>
                  <a:srgbClr val="FF0000"/>
                </a:solidFill>
                <a:latin typeface="Comic Sans MS" pitchFamily="66" charset="0"/>
                <a:cs typeface="Times New Roman" pitchFamily="18" charset="0"/>
              </a:rPr>
              <a:t> </a:t>
            </a:r>
            <a:r>
              <a:rPr lang="en-US" altLang="zh-CN" sz="2400" b="1" dirty="0" smtClean="0">
                <a:solidFill>
                  <a:srgbClr val="FF0000"/>
                </a:solidFill>
                <a:latin typeface="Comic Sans MS" pitchFamily="66" charset="0"/>
                <a:cs typeface="Times New Roman" pitchFamily="18" charset="0"/>
              </a:rPr>
              <a:t>for</a:t>
            </a:r>
            <a:r>
              <a:rPr lang="zh-CN" altLang="en-US" sz="2400" b="1" dirty="0" smtClean="0">
                <a:solidFill>
                  <a:srgbClr val="FF0000"/>
                </a:solidFill>
                <a:latin typeface="Comic Sans MS" pitchFamily="66" charset="0"/>
                <a:cs typeface="Times New Roman" pitchFamily="18" charset="0"/>
              </a:rPr>
              <a:t> </a:t>
            </a:r>
            <a:r>
              <a:rPr lang="en-US" altLang="zh-CN" sz="2400" b="1" dirty="0" err="1" smtClean="0">
                <a:solidFill>
                  <a:srgbClr val="FF0000"/>
                </a:solidFill>
                <a:latin typeface="Comic Sans MS" pitchFamily="66" charset="0"/>
                <a:cs typeface="Times New Roman" pitchFamily="18" charset="0"/>
              </a:rPr>
              <a:t>eQTL</a:t>
            </a:r>
            <a:r>
              <a:rPr lang="zh-CN" altLang="en-US" sz="2400" b="1" dirty="0" smtClean="0">
                <a:solidFill>
                  <a:srgbClr val="FF0000"/>
                </a:solidFill>
                <a:latin typeface="Comic Sans MS" pitchFamily="66" charset="0"/>
                <a:cs typeface="Times New Roman" pitchFamily="18" charset="0"/>
              </a:rPr>
              <a:t> </a:t>
            </a:r>
            <a:r>
              <a:rPr lang="en-US" altLang="zh-CN" sz="2400" b="1" dirty="0" smtClean="0">
                <a:solidFill>
                  <a:srgbClr val="FF0000"/>
                </a:solidFill>
                <a:latin typeface="Comic Sans MS" pitchFamily="66" charset="0"/>
                <a:cs typeface="Times New Roman" pitchFamily="18" charset="0"/>
              </a:rPr>
              <a:t>analysis</a:t>
            </a:r>
            <a:r>
              <a:rPr lang="zh-CN" altLang="en-US" sz="2400" b="1" dirty="0" smtClean="0">
                <a:solidFill>
                  <a:srgbClr val="FF0000"/>
                </a:solidFill>
                <a:latin typeface="Comic Sans MS" pitchFamily="66" charset="0"/>
                <a:cs typeface="Times New Roman" pitchFamily="18" charset="0"/>
              </a:rPr>
              <a:t> </a:t>
            </a:r>
            <a:endParaRPr lang="en-US" sz="2400" b="1" dirty="0">
              <a:solidFill>
                <a:srgbClr val="000000"/>
              </a:solidFill>
              <a:latin typeface="Comic Sans MS" pitchFamily="66" charset="0"/>
              <a:ea typeface="宋体"/>
              <a:cs typeface="Times New Roman" pitchFamily="18" charset="0"/>
            </a:endParaRPr>
          </a:p>
        </p:txBody>
      </p:sp>
    </p:spTree>
    <p:extLst>
      <p:ext uri="{BB962C8B-B14F-4D97-AF65-F5344CB8AC3E}">
        <p14:creationId xmlns:p14="http://schemas.microsoft.com/office/powerpoint/2010/main" val="76065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checkerboard(across)">
                                      <p:cBhvr>
                                        <p:cTn id="7" dur="500"/>
                                        <p:tgtEl>
                                          <p:spTgt spid="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checkerboard(across)">
                                      <p:cBhvr>
                                        <p:cTn id="12"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24000" y="1828800"/>
            <a:ext cx="184731" cy="369332"/>
          </a:xfrm>
          <a:prstGeom prst="rect">
            <a:avLst/>
          </a:prstGeom>
          <a:noFill/>
        </p:spPr>
        <p:txBody>
          <a:bodyPr wrap="none" rtlCol="0">
            <a:spAutoFit/>
          </a:bodyPr>
          <a:lstStyle/>
          <a:p>
            <a:pPr defTabSz="914400"/>
            <a:endParaRPr lang="en-US" dirty="0">
              <a:solidFill>
                <a:srgbClr val="000000"/>
              </a:solidFill>
              <a:latin typeface="Arial"/>
              <a:ea typeface="宋体"/>
            </a:endParaRPr>
          </a:p>
        </p:txBody>
      </p:sp>
      <p:sp>
        <p:nvSpPr>
          <p:cNvPr id="5" name="Rectangle 4"/>
          <p:cNvSpPr/>
          <p:nvPr/>
        </p:nvSpPr>
        <p:spPr>
          <a:xfrm>
            <a:off x="304800" y="453407"/>
            <a:ext cx="7786687" cy="461665"/>
          </a:xfrm>
          <a:prstGeom prst="rect">
            <a:avLst/>
          </a:prstGeom>
        </p:spPr>
        <p:txBody>
          <a:bodyPr wrap="square">
            <a:spAutoFit/>
          </a:bodyPr>
          <a:lstStyle/>
          <a:p>
            <a:pPr defTabSz="914400"/>
            <a:r>
              <a:rPr lang="en-US" altLang="zh-CN" sz="2400" b="1" dirty="0" smtClean="0">
                <a:solidFill>
                  <a:srgbClr val="FF0000"/>
                </a:solidFill>
                <a:latin typeface="Comic Sans MS" pitchFamily="66" charset="0"/>
                <a:cs typeface="Times New Roman" pitchFamily="18" charset="0"/>
              </a:rPr>
              <a:t>Limitations</a:t>
            </a:r>
            <a:r>
              <a:rPr lang="zh-CN" altLang="en-US" sz="2400" b="1" dirty="0" smtClean="0">
                <a:solidFill>
                  <a:srgbClr val="FF0000"/>
                </a:solidFill>
                <a:latin typeface="Comic Sans MS" pitchFamily="66" charset="0"/>
                <a:cs typeface="Times New Roman" pitchFamily="18" charset="0"/>
              </a:rPr>
              <a:t> </a:t>
            </a:r>
            <a:r>
              <a:rPr lang="en-US" altLang="zh-CN" sz="2400" b="1" dirty="0" smtClean="0">
                <a:solidFill>
                  <a:srgbClr val="FF0000"/>
                </a:solidFill>
                <a:latin typeface="Comic Sans MS" pitchFamily="66" charset="0"/>
                <a:cs typeface="Times New Roman" pitchFamily="18" charset="0"/>
              </a:rPr>
              <a:t>of</a:t>
            </a:r>
            <a:r>
              <a:rPr lang="zh-CN" altLang="en-US" sz="2400" b="1" dirty="0" smtClean="0">
                <a:solidFill>
                  <a:srgbClr val="FF0000"/>
                </a:solidFill>
                <a:latin typeface="Comic Sans MS" pitchFamily="66" charset="0"/>
                <a:cs typeface="Times New Roman" pitchFamily="18" charset="0"/>
              </a:rPr>
              <a:t> </a:t>
            </a:r>
            <a:r>
              <a:rPr lang="en-US" altLang="zh-CN" sz="2400" b="1" dirty="0">
                <a:solidFill>
                  <a:srgbClr val="FF0000"/>
                </a:solidFill>
                <a:latin typeface="Comic Sans MS" pitchFamily="66" charset="0"/>
                <a:cs typeface="Times New Roman" pitchFamily="18" charset="0"/>
              </a:rPr>
              <a:t>c</a:t>
            </a:r>
            <a:r>
              <a:rPr lang="en-US" sz="2400" b="1" dirty="0" smtClean="0">
                <a:solidFill>
                  <a:srgbClr val="FF0000"/>
                </a:solidFill>
                <a:latin typeface="Comic Sans MS" pitchFamily="66" charset="0"/>
                <a:cs typeface="Times New Roman" pitchFamily="18" charset="0"/>
              </a:rPr>
              <a:t>urrent </a:t>
            </a:r>
            <a:r>
              <a:rPr lang="en-US" sz="2400" b="1" dirty="0">
                <a:solidFill>
                  <a:srgbClr val="FF0000"/>
                </a:solidFill>
                <a:latin typeface="Comic Sans MS" pitchFamily="66" charset="0"/>
                <a:cs typeface="Times New Roman" pitchFamily="18" charset="0"/>
              </a:rPr>
              <a:t>Bayesian </a:t>
            </a:r>
            <a:r>
              <a:rPr lang="en-US" sz="2400" b="1" dirty="0" smtClean="0">
                <a:solidFill>
                  <a:srgbClr val="FF0000"/>
                </a:solidFill>
                <a:latin typeface="Comic Sans MS" pitchFamily="66" charset="0"/>
                <a:cs typeface="Times New Roman" pitchFamily="18" charset="0"/>
              </a:rPr>
              <a:t>models</a:t>
            </a:r>
            <a:endParaRPr lang="en-US" sz="2400" b="1" dirty="0">
              <a:solidFill>
                <a:srgbClr val="000000"/>
              </a:solidFill>
              <a:latin typeface="Comic Sans MS" pitchFamily="66" charset="0"/>
              <a:ea typeface="宋体"/>
              <a:cs typeface="Times New Roman" pitchFamily="18" charset="0"/>
            </a:endParaRPr>
          </a:p>
        </p:txBody>
      </p:sp>
      <p:sp>
        <p:nvSpPr>
          <p:cNvPr id="7" name="Rectangle 6"/>
          <p:cNvSpPr/>
          <p:nvPr/>
        </p:nvSpPr>
        <p:spPr>
          <a:xfrm>
            <a:off x="762000" y="1600200"/>
            <a:ext cx="7956617" cy="5093702"/>
          </a:xfrm>
          <a:prstGeom prst="rect">
            <a:avLst/>
          </a:prstGeom>
        </p:spPr>
        <p:txBody>
          <a:bodyPr wrap="square">
            <a:spAutoFit/>
          </a:bodyPr>
          <a:lstStyle/>
          <a:p>
            <a:pPr marL="285750" indent="-285750" defTabSz="914400" fontAlgn="base">
              <a:lnSpc>
                <a:spcPct val="150000"/>
              </a:lnSpc>
              <a:spcBef>
                <a:spcPts val="2400"/>
              </a:spcBef>
              <a:spcAft>
                <a:spcPct val="0"/>
              </a:spcAft>
              <a:buClr>
                <a:srgbClr val="FF3300"/>
              </a:buClr>
              <a:buFont typeface="Wingdings" charset="2"/>
              <a:buChar char="Ø"/>
            </a:pPr>
            <a:r>
              <a:rPr lang="en-US" dirty="0" smtClean="0">
                <a:solidFill>
                  <a:srgbClr val="000000"/>
                </a:solidFill>
                <a:latin typeface="Comic Sans MS" pitchFamily="66" charset="0"/>
              </a:rPr>
              <a:t> </a:t>
            </a:r>
            <a:r>
              <a:rPr lang="en-US" altLang="zh-CN" dirty="0" smtClean="0">
                <a:solidFill>
                  <a:srgbClr val="000000"/>
                </a:solidFill>
                <a:latin typeface="Comic Sans MS" pitchFamily="66" charset="0"/>
              </a:rPr>
              <a:t>Often</a:t>
            </a:r>
            <a:r>
              <a:rPr lang="zh-CN" altLang="en-US" dirty="0" smtClean="0">
                <a:solidFill>
                  <a:srgbClr val="000000"/>
                </a:solidFill>
                <a:latin typeface="Comic Sans MS" pitchFamily="66" charset="0"/>
              </a:rPr>
              <a:t> </a:t>
            </a:r>
            <a:r>
              <a:rPr lang="en-US" altLang="zh-CN" dirty="0" smtClean="0">
                <a:solidFill>
                  <a:srgbClr val="000000"/>
                </a:solidFill>
                <a:latin typeface="Comic Sans MS" pitchFamily="66" charset="0"/>
              </a:rPr>
              <a:t>use</a:t>
            </a:r>
            <a:r>
              <a:rPr lang="zh-CN" altLang="en-US" dirty="0" smtClean="0">
                <a:solidFill>
                  <a:srgbClr val="000000"/>
                </a:solidFill>
                <a:latin typeface="Comic Sans MS" pitchFamily="66" charset="0"/>
              </a:rPr>
              <a:t> </a:t>
            </a:r>
            <a:r>
              <a:rPr lang="en-US" altLang="zh-CN" dirty="0" smtClean="0">
                <a:solidFill>
                  <a:srgbClr val="000000"/>
                </a:solidFill>
                <a:latin typeface="Comic Sans MS" pitchFamily="66" charset="0"/>
              </a:rPr>
              <a:t>non-</a:t>
            </a:r>
            <a:r>
              <a:rPr lang="en-US" dirty="0" smtClean="0">
                <a:solidFill>
                  <a:srgbClr val="000000"/>
                </a:solidFill>
                <a:latin typeface="Comic Sans MS" pitchFamily="66" charset="0"/>
              </a:rPr>
              <a:t>informative priors</a:t>
            </a:r>
            <a:r>
              <a:rPr lang="en-US" altLang="zh-CN" dirty="0" smtClean="0">
                <a:solidFill>
                  <a:srgbClr val="000000"/>
                </a:solidFill>
                <a:latin typeface="Comic Sans MS" pitchFamily="66" charset="0"/>
              </a:rPr>
              <a:t>;</a:t>
            </a:r>
            <a:r>
              <a:rPr lang="zh-CN" altLang="en-US" dirty="0" smtClean="0">
                <a:solidFill>
                  <a:srgbClr val="000000"/>
                </a:solidFill>
                <a:latin typeface="Comic Sans MS" pitchFamily="66" charset="0"/>
              </a:rPr>
              <a:t> </a:t>
            </a:r>
            <a:r>
              <a:rPr lang="en-US" altLang="zh-CN" dirty="0" smtClean="0">
                <a:solidFill>
                  <a:srgbClr val="000000"/>
                </a:solidFill>
                <a:latin typeface="Comic Sans MS" pitchFamily="66" charset="0"/>
              </a:rPr>
              <a:t>only</a:t>
            </a:r>
            <a:r>
              <a:rPr lang="zh-CN" altLang="en-US" dirty="0" smtClean="0">
                <a:solidFill>
                  <a:srgbClr val="000000"/>
                </a:solidFill>
                <a:latin typeface="Comic Sans MS" pitchFamily="66" charset="0"/>
              </a:rPr>
              <a:t> </a:t>
            </a:r>
            <a:r>
              <a:rPr lang="en-US" altLang="zh-CN" dirty="0" smtClean="0">
                <a:solidFill>
                  <a:srgbClr val="000000"/>
                </a:solidFill>
                <a:latin typeface="Comic Sans MS" pitchFamily="66" charset="0"/>
              </a:rPr>
              <a:t>a </a:t>
            </a:r>
            <a:r>
              <a:rPr lang="en-US" altLang="zh-CN" dirty="0">
                <a:solidFill>
                  <a:srgbClr val="000000"/>
                </a:solidFill>
                <a:latin typeface="Comic Sans MS" pitchFamily="66" charset="0"/>
              </a:rPr>
              <a:t>few </a:t>
            </a:r>
            <a:r>
              <a:rPr lang="en-US" altLang="zh-CN" dirty="0" smtClean="0">
                <a:solidFill>
                  <a:srgbClr val="000000"/>
                </a:solidFill>
                <a:latin typeface="Comic Sans MS" pitchFamily="66" charset="0"/>
              </a:rPr>
              <a:t>studies</a:t>
            </a:r>
            <a:r>
              <a:rPr lang="zh-CN" altLang="en-US" dirty="0" smtClean="0">
                <a:solidFill>
                  <a:srgbClr val="000000"/>
                </a:solidFill>
                <a:latin typeface="Comic Sans MS" pitchFamily="66" charset="0"/>
              </a:rPr>
              <a:t> </a:t>
            </a:r>
            <a:r>
              <a:rPr lang="en-US" altLang="zh-CN" dirty="0" smtClean="0">
                <a:solidFill>
                  <a:srgbClr val="000000"/>
                </a:solidFill>
                <a:latin typeface="Comic Sans MS" pitchFamily="66" charset="0"/>
              </a:rPr>
              <a:t>use</a:t>
            </a:r>
            <a:r>
              <a:rPr lang="zh-CN" altLang="en-US" dirty="0" smtClean="0">
                <a:solidFill>
                  <a:srgbClr val="000000"/>
                </a:solidFill>
                <a:latin typeface="Comic Sans MS" pitchFamily="66" charset="0"/>
              </a:rPr>
              <a:t/>
            </a:r>
            <a:br>
              <a:rPr lang="zh-CN" altLang="en-US" dirty="0" smtClean="0">
                <a:solidFill>
                  <a:srgbClr val="000000"/>
                </a:solidFill>
                <a:latin typeface="Comic Sans MS" pitchFamily="66" charset="0"/>
              </a:rPr>
            </a:br>
            <a:r>
              <a:rPr lang="zh-CN" altLang="en-US" dirty="0" smtClean="0">
                <a:solidFill>
                  <a:srgbClr val="000000"/>
                </a:solidFill>
                <a:latin typeface="Comic Sans MS" pitchFamily="66" charset="0"/>
              </a:rPr>
              <a:t> </a:t>
            </a:r>
            <a:r>
              <a:rPr lang="en-US" altLang="zh-CN" dirty="0" smtClean="0">
                <a:solidFill>
                  <a:srgbClr val="000000"/>
                </a:solidFill>
                <a:latin typeface="Comic Sans MS" pitchFamily="66" charset="0"/>
              </a:rPr>
              <a:t>informative priors,</a:t>
            </a:r>
            <a:r>
              <a:rPr lang="zh-CN" altLang="en-US" dirty="0" smtClean="0">
                <a:solidFill>
                  <a:srgbClr val="000000"/>
                </a:solidFill>
                <a:latin typeface="Comic Sans MS" pitchFamily="66" charset="0"/>
              </a:rPr>
              <a:t> </a:t>
            </a:r>
            <a:r>
              <a:rPr lang="en-US" altLang="zh-CN" dirty="0" smtClean="0">
                <a:solidFill>
                  <a:srgbClr val="000000"/>
                </a:solidFill>
                <a:latin typeface="Comic Sans MS" pitchFamily="66" charset="0"/>
              </a:rPr>
              <a:t>e.g.</a:t>
            </a:r>
            <a:r>
              <a:rPr lang="zh-CN" altLang="en-US" dirty="0" smtClean="0">
                <a:solidFill>
                  <a:srgbClr val="000000"/>
                </a:solidFill>
                <a:latin typeface="Comic Sans MS" pitchFamily="66" charset="0"/>
              </a:rPr>
              <a:t> </a:t>
            </a:r>
            <a:r>
              <a:rPr lang="en-US" altLang="zh-CN" dirty="0">
                <a:solidFill>
                  <a:srgbClr val="000000"/>
                </a:solidFill>
                <a:latin typeface="Comic Sans MS" pitchFamily="66" charset="0"/>
              </a:rPr>
              <a:t>multiple tissue </a:t>
            </a:r>
            <a:r>
              <a:rPr lang="en-US" altLang="zh-CN" dirty="0" err="1">
                <a:solidFill>
                  <a:srgbClr val="000000"/>
                </a:solidFill>
                <a:latin typeface="Comic Sans MS" pitchFamily="66" charset="0"/>
              </a:rPr>
              <a:t>eQTL</a:t>
            </a:r>
            <a:r>
              <a:rPr lang="en-US" altLang="zh-CN" dirty="0">
                <a:solidFill>
                  <a:srgbClr val="000000"/>
                </a:solidFill>
                <a:latin typeface="Comic Sans MS" pitchFamily="66" charset="0"/>
              </a:rPr>
              <a:t> analysis (MT-</a:t>
            </a:r>
            <a:r>
              <a:rPr lang="en-US" altLang="zh-CN" dirty="0" err="1">
                <a:solidFill>
                  <a:srgbClr val="000000"/>
                </a:solidFill>
                <a:latin typeface="Comic Sans MS" pitchFamily="66" charset="0"/>
              </a:rPr>
              <a:t>eQTL</a:t>
            </a:r>
            <a:r>
              <a:rPr lang="en-US" altLang="zh-CN" dirty="0" smtClean="0">
                <a:solidFill>
                  <a:srgbClr val="000000"/>
                </a:solidFill>
                <a:latin typeface="Comic Sans MS" pitchFamily="66" charset="0"/>
              </a:rPr>
              <a:t>);</a:t>
            </a:r>
            <a:endParaRPr lang="zh-CN" altLang="en-US" dirty="0" smtClean="0">
              <a:solidFill>
                <a:srgbClr val="000000"/>
              </a:solidFill>
              <a:latin typeface="Comic Sans MS" pitchFamily="66" charset="0"/>
            </a:endParaRPr>
          </a:p>
          <a:p>
            <a:pPr marL="285750" indent="-285750" defTabSz="914400" fontAlgn="base">
              <a:lnSpc>
                <a:spcPct val="150000"/>
              </a:lnSpc>
              <a:spcBef>
                <a:spcPts val="2400"/>
              </a:spcBef>
              <a:spcAft>
                <a:spcPct val="0"/>
              </a:spcAft>
              <a:buClr>
                <a:srgbClr val="FF3300"/>
              </a:buClr>
              <a:buFont typeface="Wingdings" charset="2"/>
              <a:buChar char="Ø"/>
            </a:pPr>
            <a:r>
              <a:rPr lang="zh-CN" altLang="en-US" dirty="0">
                <a:solidFill>
                  <a:srgbClr val="000000"/>
                </a:solidFill>
                <a:latin typeface="Comic Sans MS" pitchFamily="66" charset="0"/>
              </a:rPr>
              <a:t> </a:t>
            </a:r>
            <a:r>
              <a:rPr lang="en-US" altLang="zh-CN" dirty="0">
                <a:solidFill>
                  <a:srgbClr val="000000"/>
                </a:solidFill>
                <a:latin typeface="Comic Sans MS" pitchFamily="66" charset="0"/>
              </a:rPr>
              <a:t>E</a:t>
            </a:r>
            <a:r>
              <a:rPr lang="en-US" dirty="0" smtClean="0">
                <a:solidFill>
                  <a:srgbClr val="000000"/>
                </a:solidFill>
                <a:latin typeface="Comic Sans MS" pitchFamily="66" charset="0"/>
              </a:rPr>
              <a:t>valuated </a:t>
            </a:r>
            <a:r>
              <a:rPr lang="en-US" dirty="0">
                <a:solidFill>
                  <a:srgbClr val="000000"/>
                </a:solidFill>
                <a:latin typeface="Comic Sans MS" pitchFamily="66" charset="0"/>
              </a:rPr>
              <a:t>only on power for </a:t>
            </a:r>
            <a:r>
              <a:rPr lang="en-US" dirty="0" smtClean="0">
                <a:solidFill>
                  <a:srgbClr val="000000"/>
                </a:solidFill>
                <a:latin typeface="Comic Sans MS" pitchFamily="66" charset="0"/>
              </a:rPr>
              <a:t>detecting </a:t>
            </a:r>
            <a:r>
              <a:rPr lang="en-US" dirty="0">
                <a:solidFill>
                  <a:srgbClr val="000000"/>
                </a:solidFill>
                <a:latin typeface="Comic Sans MS" pitchFamily="66" charset="0"/>
              </a:rPr>
              <a:t>associated </a:t>
            </a:r>
            <a:r>
              <a:rPr lang="en-US" dirty="0" smtClean="0">
                <a:solidFill>
                  <a:srgbClr val="000000"/>
                </a:solidFill>
                <a:latin typeface="Comic Sans MS" pitchFamily="66" charset="0"/>
              </a:rPr>
              <a:t>SNPs </a:t>
            </a:r>
            <a:r>
              <a:rPr lang="en-US" dirty="0">
                <a:solidFill>
                  <a:srgbClr val="000000"/>
                </a:solidFill>
                <a:latin typeface="Comic Sans MS" pitchFamily="66" charset="0"/>
              </a:rPr>
              <a:t>on </a:t>
            </a:r>
            <a:r>
              <a:rPr lang="en-US" dirty="0" smtClean="0">
                <a:solidFill>
                  <a:srgbClr val="000000"/>
                </a:solidFill>
                <a:latin typeface="Comic Sans MS" pitchFamily="66" charset="0"/>
              </a:rPr>
              <a:t/>
            </a:r>
            <a:br>
              <a:rPr lang="en-US" dirty="0" smtClean="0">
                <a:solidFill>
                  <a:srgbClr val="000000"/>
                </a:solidFill>
                <a:latin typeface="Comic Sans MS" pitchFamily="66" charset="0"/>
              </a:rPr>
            </a:br>
            <a:r>
              <a:rPr lang="en-US" dirty="0" smtClean="0">
                <a:solidFill>
                  <a:srgbClr val="000000"/>
                </a:solidFill>
                <a:latin typeface="Comic Sans MS" pitchFamily="66" charset="0"/>
              </a:rPr>
              <a:t> simulated data</a:t>
            </a:r>
            <a:r>
              <a:rPr lang="en-US" altLang="zh-CN" dirty="0" smtClean="0">
                <a:solidFill>
                  <a:srgbClr val="000000"/>
                </a:solidFill>
                <a:latin typeface="Comic Sans MS" pitchFamily="66" charset="0"/>
              </a:rPr>
              <a:t>;</a:t>
            </a:r>
            <a:endParaRPr lang="en-US" dirty="0">
              <a:solidFill>
                <a:srgbClr val="000000"/>
              </a:solidFill>
              <a:latin typeface="Comic Sans MS" pitchFamily="66" charset="0"/>
            </a:endParaRPr>
          </a:p>
          <a:p>
            <a:pPr marL="285750" indent="-285750" defTabSz="914400" fontAlgn="base">
              <a:lnSpc>
                <a:spcPct val="150000"/>
              </a:lnSpc>
              <a:spcBef>
                <a:spcPts val="1200"/>
              </a:spcBef>
              <a:spcAft>
                <a:spcPct val="0"/>
              </a:spcAft>
              <a:buClr>
                <a:srgbClr val="FF3300"/>
              </a:buClr>
              <a:buFont typeface="Wingdings" charset="2"/>
              <a:buChar char="Ø"/>
            </a:pPr>
            <a:r>
              <a:rPr lang="en-US" dirty="0">
                <a:solidFill>
                  <a:srgbClr val="000000"/>
                </a:solidFill>
                <a:latin typeface="Comic Sans MS" pitchFamily="66" charset="0"/>
              </a:rPr>
              <a:t> Performance assessment on real data is often </a:t>
            </a:r>
            <a:r>
              <a:rPr lang="en-US" dirty="0" smtClean="0">
                <a:solidFill>
                  <a:srgbClr val="000000"/>
                </a:solidFill>
                <a:latin typeface="Comic Sans MS" pitchFamily="66" charset="0"/>
              </a:rPr>
              <a:t>limited</a:t>
            </a:r>
            <a:r>
              <a:rPr lang="en-US" altLang="zh-CN" dirty="0" smtClean="0">
                <a:solidFill>
                  <a:srgbClr val="000000"/>
                </a:solidFill>
                <a:latin typeface="Comic Sans MS" pitchFamily="66" charset="0"/>
              </a:rPr>
              <a:t>:</a:t>
            </a:r>
            <a:r>
              <a:rPr lang="en-US" dirty="0" smtClean="0">
                <a:solidFill>
                  <a:srgbClr val="000000"/>
                </a:solidFill>
                <a:latin typeface="Comic Sans MS" pitchFamily="66" charset="0"/>
              </a:rPr>
              <a:t> </a:t>
            </a:r>
            <a:endParaRPr lang="en-US" dirty="0">
              <a:solidFill>
                <a:srgbClr val="000000"/>
              </a:solidFill>
              <a:latin typeface="Comic Sans MS" pitchFamily="66" charset="0"/>
            </a:endParaRPr>
          </a:p>
          <a:p>
            <a:pPr marL="742950" lvl="1" indent="-285750" defTabSz="914400" fontAlgn="base">
              <a:lnSpc>
                <a:spcPct val="150000"/>
              </a:lnSpc>
              <a:spcBef>
                <a:spcPts val="600"/>
              </a:spcBef>
              <a:spcAft>
                <a:spcPct val="0"/>
              </a:spcAft>
              <a:buClr>
                <a:schemeClr val="tx1"/>
              </a:buClr>
              <a:buFont typeface="Arial"/>
              <a:buChar char="•"/>
            </a:pPr>
            <a:r>
              <a:rPr lang="en-US" dirty="0">
                <a:solidFill>
                  <a:srgbClr val="000000"/>
                </a:solidFill>
                <a:latin typeface="Comic Sans MS" pitchFamily="66" charset="0"/>
              </a:rPr>
              <a:t>O</a:t>
            </a:r>
            <a:r>
              <a:rPr lang="en-US" dirty="0" smtClean="0">
                <a:solidFill>
                  <a:srgbClr val="000000"/>
                </a:solidFill>
                <a:latin typeface="Comic Sans MS" pitchFamily="66" charset="0"/>
              </a:rPr>
              <a:t>veremphasis </a:t>
            </a:r>
            <a:r>
              <a:rPr lang="en-US" dirty="0">
                <a:solidFill>
                  <a:srgbClr val="000000"/>
                </a:solidFill>
                <a:latin typeface="Comic Sans MS" pitchFamily="66" charset="0"/>
              </a:rPr>
              <a:t>on the number of detected SNPs </a:t>
            </a:r>
            <a:endParaRPr lang="en-US" dirty="0" smtClean="0">
              <a:solidFill>
                <a:srgbClr val="000000"/>
              </a:solidFill>
              <a:latin typeface="Comic Sans MS" pitchFamily="66" charset="0"/>
            </a:endParaRPr>
          </a:p>
          <a:p>
            <a:pPr marL="742950" lvl="1" indent="-285750" defTabSz="914400" fontAlgn="base">
              <a:lnSpc>
                <a:spcPct val="150000"/>
              </a:lnSpc>
              <a:spcBef>
                <a:spcPts val="600"/>
              </a:spcBef>
              <a:spcAft>
                <a:spcPct val="0"/>
              </a:spcAft>
              <a:buClr>
                <a:schemeClr val="tx1"/>
              </a:buClr>
              <a:buFont typeface="Arial"/>
              <a:buChar char="•"/>
            </a:pPr>
            <a:r>
              <a:rPr lang="en-US" dirty="0">
                <a:solidFill>
                  <a:srgbClr val="000000"/>
                </a:solidFill>
                <a:latin typeface="Comic Sans MS" pitchFamily="66" charset="0"/>
              </a:rPr>
              <a:t>I</a:t>
            </a:r>
            <a:r>
              <a:rPr lang="en-US" dirty="0" smtClean="0">
                <a:solidFill>
                  <a:srgbClr val="000000"/>
                </a:solidFill>
                <a:latin typeface="Comic Sans MS" pitchFamily="66" charset="0"/>
              </a:rPr>
              <a:t>gnoring potential </a:t>
            </a:r>
            <a:r>
              <a:rPr lang="en-US" dirty="0">
                <a:solidFill>
                  <a:srgbClr val="000000"/>
                </a:solidFill>
                <a:latin typeface="Comic Sans MS" pitchFamily="66" charset="0"/>
              </a:rPr>
              <a:t>false positive </a:t>
            </a:r>
            <a:r>
              <a:rPr lang="en-US" dirty="0" smtClean="0">
                <a:solidFill>
                  <a:srgbClr val="000000"/>
                </a:solidFill>
                <a:latin typeface="Comic Sans MS" pitchFamily="66" charset="0"/>
              </a:rPr>
              <a:t>discovery</a:t>
            </a:r>
            <a:endParaRPr lang="zh-CN" altLang="en-US" dirty="0">
              <a:solidFill>
                <a:srgbClr val="000000"/>
              </a:solidFill>
              <a:latin typeface="Comic Sans MS" pitchFamily="66" charset="0"/>
            </a:endParaRPr>
          </a:p>
          <a:p>
            <a:pPr marL="285750" indent="-285750" defTabSz="914400" fontAlgn="base">
              <a:lnSpc>
                <a:spcPct val="150000"/>
              </a:lnSpc>
              <a:spcBef>
                <a:spcPts val="1200"/>
              </a:spcBef>
              <a:spcAft>
                <a:spcPct val="0"/>
              </a:spcAft>
              <a:buClr>
                <a:srgbClr val="FF3300"/>
              </a:buClr>
              <a:buFont typeface="Wingdings" charset="2"/>
              <a:buChar char="Ø"/>
            </a:pPr>
            <a:r>
              <a:rPr lang="en-US" dirty="0">
                <a:solidFill>
                  <a:srgbClr val="000000"/>
                </a:solidFill>
                <a:latin typeface="Comic Sans MS" pitchFamily="66" charset="0"/>
              </a:rPr>
              <a:t> </a:t>
            </a:r>
            <a:r>
              <a:rPr lang="zh-CN" altLang="en-US" dirty="0" smtClean="0">
                <a:solidFill>
                  <a:srgbClr val="000000"/>
                </a:solidFill>
                <a:latin typeface="Comic Sans MS" pitchFamily="66" charset="0"/>
              </a:rPr>
              <a:t> </a:t>
            </a:r>
            <a:r>
              <a:rPr lang="en-US" altLang="zh-CN" dirty="0" smtClean="0">
                <a:solidFill>
                  <a:srgbClr val="000000"/>
                </a:solidFill>
                <a:latin typeface="Comic Sans MS" pitchFamily="66" charset="0"/>
              </a:rPr>
              <a:t>Not</a:t>
            </a:r>
            <a:r>
              <a:rPr lang="zh-CN" altLang="en-US" dirty="0" smtClean="0">
                <a:solidFill>
                  <a:srgbClr val="000000"/>
                </a:solidFill>
                <a:latin typeface="Comic Sans MS" pitchFamily="66" charset="0"/>
              </a:rPr>
              <a:t> </a:t>
            </a:r>
            <a:r>
              <a:rPr lang="en-US" altLang="zh-CN" dirty="0" smtClean="0">
                <a:solidFill>
                  <a:srgbClr val="000000"/>
                </a:solidFill>
                <a:latin typeface="Comic Sans MS" pitchFamily="66" charset="0"/>
              </a:rPr>
              <a:t>designed</a:t>
            </a:r>
            <a:r>
              <a:rPr lang="zh-CN" altLang="en-US" dirty="0" smtClean="0">
                <a:solidFill>
                  <a:srgbClr val="000000"/>
                </a:solidFill>
                <a:latin typeface="Comic Sans MS" pitchFamily="66" charset="0"/>
              </a:rPr>
              <a:t> </a:t>
            </a:r>
            <a:r>
              <a:rPr lang="en-US" altLang="zh-CN" dirty="0" smtClean="0">
                <a:solidFill>
                  <a:srgbClr val="000000"/>
                </a:solidFill>
                <a:latin typeface="Comic Sans MS" pitchFamily="66" charset="0"/>
              </a:rPr>
              <a:t>for</a:t>
            </a:r>
            <a:r>
              <a:rPr lang="zh-CN" altLang="en-US" dirty="0" smtClean="0">
                <a:solidFill>
                  <a:srgbClr val="000000"/>
                </a:solidFill>
                <a:latin typeface="Comic Sans MS" pitchFamily="66" charset="0"/>
              </a:rPr>
              <a:t> </a:t>
            </a:r>
            <a:r>
              <a:rPr lang="en-US" altLang="zh-CN" dirty="0">
                <a:solidFill>
                  <a:srgbClr val="000000"/>
                </a:solidFill>
                <a:latin typeface="Comic Sans MS" pitchFamily="66" charset="0"/>
              </a:rPr>
              <a:t>unequal number of gene transcripts among multiple </a:t>
            </a:r>
            <a:r>
              <a:rPr lang="zh-CN" altLang="en-US" dirty="0" smtClean="0">
                <a:solidFill>
                  <a:srgbClr val="000000"/>
                </a:solidFill>
                <a:latin typeface="Comic Sans MS" pitchFamily="66" charset="0"/>
              </a:rPr>
              <a:t/>
            </a:r>
            <a:br>
              <a:rPr lang="zh-CN" altLang="en-US" dirty="0" smtClean="0">
                <a:solidFill>
                  <a:srgbClr val="000000"/>
                </a:solidFill>
                <a:latin typeface="Comic Sans MS" pitchFamily="66" charset="0"/>
              </a:rPr>
            </a:br>
            <a:r>
              <a:rPr lang="zh-CN" altLang="en-US" dirty="0" smtClean="0">
                <a:solidFill>
                  <a:srgbClr val="000000"/>
                </a:solidFill>
                <a:latin typeface="Comic Sans MS" pitchFamily="66" charset="0"/>
              </a:rPr>
              <a:t>  </a:t>
            </a:r>
            <a:r>
              <a:rPr lang="en-US" altLang="zh-CN" dirty="0" smtClean="0">
                <a:solidFill>
                  <a:srgbClr val="000000"/>
                </a:solidFill>
                <a:latin typeface="Comic Sans MS" pitchFamily="66" charset="0"/>
              </a:rPr>
              <a:t>tissues</a:t>
            </a:r>
            <a:r>
              <a:rPr lang="zh-CN" altLang="en-US" dirty="0" smtClean="0">
                <a:solidFill>
                  <a:srgbClr val="000000"/>
                </a:solidFill>
                <a:latin typeface="Comic Sans MS" pitchFamily="66" charset="0"/>
              </a:rPr>
              <a:t> </a:t>
            </a:r>
            <a:r>
              <a:rPr lang="en-US" altLang="zh-CN" dirty="0" smtClean="0">
                <a:solidFill>
                  <a:srgbClr val="000000"/>
                </a:solidFill>
                <a:latin typeface="Comic Sans MS" pitchFamily="66" charset="0"/>
              </a:rPr>
              <a:t>(MT-</a:t>
            </a:r>
            <a:r>
              <a:rPr lang="en-US" altLang="zh-CN" dirty="0" err="1" smtClean="0">
                <a:solidFill>
                  <a:srgbClr val="000000"/>
                </a:solidFill>
                <a:latin typeface="Comic Sans MS" pitchFamily="66" charset="0"/>
              </a:rPr>
              <a:t>eQTL</a:t>
            </a:r>
            <a:r>
              <a:rPr lang="zh-CN" altLang="en-US" dirty="0" smtClean="0">
                <a:solidFill>
                  <a:srgbClr val="000000"/>
                </a:solidFill>
                <a:latin typeface="Comic Sans MS" pitchFamily="66" charset="0"/>
              </a:rPr>
              <a:t> </a:t>
            </a:r>
            <a:r>
              <a:rPr lang="en-US" altLang="zh-CN" dirty="0" smtClean="0">
                <a:solidFill>
                  <a:srgbClr val="000000"/>
                </a:solidFill>
                <a:latin typeface="Comic Sans MS" pitchFamily="66" charset="0"/>
              </a:rPr>
              <a:t>method).</a:t>
            </a:r>
            <a:endParaRPr lang="en-US" dirty="0">
              <a:solidFill>
                <a:srgbClr val="000000"/>
              </a:solidFill>
              <a:latin typeface="Comic Sans MS" pitchFamily="66" charset="0"/>
            </a:endParaRPr>
          </a:p>
          <a:p>
            <a:pPr marL="742950" lvl="1" indent="-285750" defTabSz="914400" fontAlgn="base">
              <a:lnSpc>
                <a:spcPct val="150000"/>
              </a:lnSpc>
              <a:spcBef>
                <a:spcPts val="600"/>
              </a:spcBef>
              <a:spcAft>
                <a:spcPct val="0"/>
              </a:spcAft>
              <a:buClr>
                <a:schemeClr val="tx1"/>
              </a:buClr>
              <a:buFont typeface="Arial"/>
              <a:buChar char="•"/>
            </a:pPr>
            <a:endParaRPr lang="zh-CN" altLang="en-US" dirty="0" smtClean="0">
              <a:solidFill>
                <a:srgbClr val="000000"/>
              </a:solidFill>
              <a:latin typeface="Comic Sans MS" pitchFamily="66" charset="0"/>
            </a:endParaRPr>
          </a:p>
        </p:txBody>
      </p:sp>
    </p:spTree>
    <p:extLst>
      <p:ext uri="{BB962C8B-B14F-4D97-AF65-F5344CB8AC3E}">
        <p14:creationId xmlns:p14="http://schemas.microsoft.com/office/powerpoint/2010/main" val="1876855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blinds(horizontal)">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checkerboard(across)">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checkerboard(across)">
                                      <p:cBhvr>
                                        <p:cTn id="17" dur="500"/>
                                        <p:tgtEl>
                                          <p:spTgt spid="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checkerboard(across)">
                                      <p:cBhvr>
                                        <p:cTn id="22" dur="500"/>
                                        <p:tgtEl>
                                          <p:spTgt spid="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checkerboard(across)">
                                      <p:cBhvr>
                                        <p:cTn id="27"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9089" y="823458"/>
            <a:ext cx="7786687" cy="830997"/>
          </a:xfrm>
          <a:prstGeom prst="rect">
            <a:avLst/>
          </a:prstGeom>
        </p:spPr>
        <p:txBody>
          <a:bodyPr wrap="square">
            <a:spAutoFit/>
          </a:bodyPr>
          <a:lstStyle/>
          <a:p>
            <a:pPr defTabSz="914400"/>
            <a:r>
              <a:rPr lang="en-US" sz="2400" b="1" dirty="0">
                <a:solidFill>
                  <a:srgbClr val="FF0000"/>
                </a:solidFill>
                <a:latin typeface="Comic Sans MS" pitchFamily="66" charset="0"/>
                <a:cs typeface="Times New Roman" pitchFamily="18" charset="0"/>
              </a:rPr>
              <a:t>Hypothesis</a:t>
            </a:r>
          </a:p>
          <a:p>
            <a:pPr defTabSz="914400"/>
            <a:endParaRPr lang="en-US" sz="2400" b="1" dirty="0">
              <a:solidFill>
                <a:srgbClr val="000000"/>
              </a:solidFill>
              <a:latin typeface="Comic Sans MS" pitchFamily="66" charset="0"/>
              <a:ea typeface="宋体"/>
              <a:cs typeface="Times New Roman" pitchFamily="18" charset="0"/>
            </a:endParaRPr>
          </a:p>
        </p:txBody>
      </p:sp>
      <p:sp>
        <p:nvSpPr>
          <p:cNvPr id="5" name="Rectangle 4"/>
          <p:cNvSpPr/>
          <p:nvPr/>
        </p:nvSpPr>
        <p:spPr>
          <a:xfrm>
            <a:off x="692773" y="1981200"/>
            <a:ext cx="8085666" cy="1754326"/>
          </a:xfrm>
          <a:prstGeom prst="rect">
            <a:avLst/>
          </a:prstGeom>
        </p:spPr>
        <p:txBody>
          <a:bodyPr wrap="square">
            <a:spAutoFit/>
          </a:bodyPr>
          <a:lstStyle/>
          <a:p>
            <a:pPr defTabSz="914400">
              <a:lnSpc>
                <a:spcPct val="150000"/>
              </a:lnSpc>
            </a:pPr>
            <a:r>
              <a:rPr lang="en-US" dirty="0">
                <a:solidFill>
                  <a:srgbClr val="000000"/>
                </a:solidFill>
                <a:latin typeface="Comic Sans MS" pitchFamily="66" charset="0"/>
                <a:cs typeface="Times New Roman" pitchFamily="18" charset="0"/>
              </a:rPr>
              <a:t>Mechanisms </a:t>
            </a:r>
            <a:r>
              <a:rPr lang="en-US" dirty="0" smtClean="0">
                <a:solidFill>
                  <a:srgbClr val="000000"/>
                </a:solidFill>
                <a:latin typeface="Comic Sans MS" pitchFamily="66" charset="0"/>
                <a:cs typeface="Times New Roman" pitchFamily="18" charset="0"/>
              </a:rPr>
              <a:t>for</a:t>
            </a:r>
            <a:r>
              <a:rPr lang="zh-CN" altLang="en-US" dirty="0" smtClean="0">
                <a:solidFill>
                  <a:srgbClr val="000000"/>
                </a:solidFill>
                <a:latin typeface="Comic Sans MS" pitchFamily="66" charset="0"/>
                <a:cs typeface="Times New Roman" pitchFamily="18" charset="0"/>
              </a:rPr>
              <a:t> </a:t>
            </a:r>
            <a:r>
              <a:rPr lang="en-US" dirty="0" smtClean="0">
                <a:solidFill>
                  <a:srgbClr val="000000"/>
                </a:solidFill>
                <a:latin typeface="Comic Sans MS" pitchFamily="66" charset="0"/>
                <a:cs typeface="Times New Roman" pitchFamily="18" charset="0"/>
              </a:rPr>
              <a:t>transcriptional </a:t>
            </a:r>
            <a:r>
              <a:rPr lang="en-US" dirty="0">
                <a:solidFill>
                  <a:srgbClr val="000000"/>
                </a:solidFill>
                <a:latin typeface="Comic Sans MS" pitchFamily="66" charset="0"/>
                <a:cs typeface="Times New Roman" pitchFamily="18" charset="0"/>
              </a:rPr>
              <a:t>control through SNPs may be conserved across tissues and species and </a:t>
            </a:r>
            <a:r>
              <a:rPr lang="en-US" dirty="0" smtClean="0">
                <a:solidFill>
                  <a:srgbClr val="000000"/>
                </a:solidFill>
                <a:latin typeface="Comic Sans MS" pitchFamily="66" charset="0"/>
                <a:cs typeface="Times New Roman" pitchFamily="18" charset="0"/>
              </a:rPr>
              <a:t>integrating</a:t>
            </a:r>
            <a:r>
              <a:rPr lang="zh-CN" altLang="en-US" dirty="0" smtClean="0">
                <a:solidFill>
                  <a:srgbClr val="000000"/>
                </a:solidFill>
                <a:latin typeface="Comic Sans MS" pitchFamily="66" charset="0"/>
                <a:cs typeface="Times New Roman" pitchFamily="18" charset="0"/>
              </a:rPr>
              <a:t> </a:t>
            </a:r>
            <a:r>
              <a:rPr lang="en-US" dirty="0" smtClean="0">
                <a:solidFill>
                  <a:srgbClr val="000000"/>
                </a:solidFill>
                <a:latin typeface="Comic Sans MS" pitchFamily="66" charset="0"/>
                <a:cs typeface="Times New Roman" pitchFamily="18" charset="0"/>
              </a:rPr>
              <a:t>known </a:t>
            </a:r>
            <a:r>
              <a:rPr lang="en-US" dirty="0" err="1">
                <a:solidFill>
                  <a:srgbClr val="000000"/>
                </a:solidFill>
                <a:latin typeface="Comic Sans MS" pitchFamily="66" charset="0"/>
                <a:cs typeface="Times New Roman" pitchFamily="18" charset="0"/>
              </a:rPr>
              <a:t>eQTL</a:t>
            </a:r>
            <a:r>
              <a:rPr lang="en-US" dirty="0">
                <a:solidFill>
                  <a:srgbClr val="000000"/>
                </a:solidFill>
                <a:latin typeface="Comic Sans MS" pitchFamily="66" charset="0"/>
                <a:cs typeface="Times New Roman" pitchFamily="18" charset="0"/>
              </a:rPr>
              <a:t> results in one tissue/species to inform the prediction of </a:t>
            </a:r>
            <a:r>
              <a:rPr lang="en-US" dirty="0" err="1">
                <a:solidFill>
                  <a:srgbClr val="000000"/>
                </a:solidFill>
                <a:latin typeface="Comic Sans MS" pitchFamily="66" charset="0"/>
                <a:cs typeface="Times New Roman" pitchFamily="18" charset="0"/>
              </a:rPr>
              <a:t>eQTL</a:t>
            </a:r>
            <a:r>
              <a:rPr lang="en-US" dirty="0">
                <a:solidFill>
                  <a:srgbClr val="000000"/>
                </a:solidFill>
                <a:latin typeface="Comic Sans MS" pitchFamily="66" charset="0"/>
                <a:cs typeface="Times New Roman" pitchFamily="18" charset="0"/>
              </a:rPr>
              <a:t> </a:t>
            </a:r>
            <a:r>
              <a:rPr lang="en-US" dirty="0" smtClean="0">
                <a:solidFill>
                  <a:srgbClr val="000000"/>
                </a:solidFill>
                <a:latin typeface="Comic Sans MS" pitchFamily="66" charset="0"/>
                <a:cs typeface="Times New Roman" pitchFamily="18" charset="0"/>
              </a:rPr>
              <a:t>in</a:t>
            </a:r>
            <a:r>
              <a:rPr lang="zh-CN" altLang="en-US" dirty="0" smtClean="0">
                <a:solidFill>
                  <a:srgbClr val="000000"/>
                </a:solidFill>
                <a:latin typeface="Comic Sans MS" pitchFamily="66" charset="0"/>
                <a:cs typeface="Times New Roman" pitchFamily="18" charset="0"/>
              </a:rPr>
              <a:t> </a:t>
            </a:r>
            <a:r>
              <a:rPr lang="en-US" dirty="0" smtClean="0">
                <a:solidFill>
                  <a:srgbClr val="000000"/>
                </a:solidFill>
                <a:latin typeface="Comic Sans MS" pitchFamily="66" charset="0"/>
                <a:cs typeface="Times New Roman" pitchFamily="18" charset="0"/>
              </a:rPr>
              <a:t>another </a:t>
            </a:r>
            <a:r>
              <a:rPr lang="en-US" dirty="0">
                <a:solidFill>
                  <a:srgbClr val="000000"/>
                </a:solidFill>
                <a:latin typeface="Comic Sans MS" pitchFamily="66" charset="0"/>
                <a:cs typeface="Times New Roman" pitchFamily="18" charset="0"/>
              </a:rPr>
              <a:t>tissue/species will improve power and </a:t>
            </a:r>
            <a:r>
              <a:rPr lang="en-US" dirty="0" smtClean="0">
                <a:solidFill>
                  <a:srgbClr val="000000"/>
                </a:solidFill>
                <a:latin typeface="Comic Sans MS" pitchFamily="66" charset="0"/>
                <a:cs typeface="Times New Roman" pitchFamily="18" charset="0"/>
              </a:rPr>
              <a:t>accuracy</a:t>
            </a:r>
            <a:r>
              <a:rPr lang="en-US" altLang="zh-CN" dirty="0" smtClean="0">
                <a:solidFill>
                  <a:srgbClr val="000000"/>
                </a:solidFill>
                <a:latin typeface="Comic Sans MS" pitchFamily="66" charset="0"/>
                <a:cs typeface="Times New Roman" pitchFamily="18" charset="0"/>
              </a:rPr>
              <a:t>.</a:t>
            </a:r>
            <a:endParaRPr lang="en-US" dirty="0">
              <a:solidFill>
                <a:srgbClr val="000000"/>
              </a:solidFill>
              <a:latin typeface="Comic Sans MS" pitchFamily="66" charset="0"/>
              <a:cs typeface="Times New Roman" pitchFamily="18" charset="0"/>
            </a:endParaRPr>
          </a:p>
        </p:txBody>
      </p:sp>
      <p:sp>
        <p:nvSpPr>
          <p:cNvPr id="2" name="Rectangle 1"/>
          <p:cNvSpPr/>
          <p:nvPr/>
        </p:nvSpPr>
        <p:spPr>
          <a:xfrm>
            <a:off x="746560" y="4314207"/>
            <a:ext cx="8058773" cy="923330"/>
          </a:xfrm>
          <a:prstGeom prst="rect">
            <a:avLst/>
          </a:prstGeom>
        </p:spPr>
        <p:txBody>
          <a:bodyPr wrap="square">
            <a:spAutoFit/>
          </a:bodyPr>
          <a:lstStyle/>
          <a:p>
            <a:pPr defTabSz="914400">
              <a:lnSpc>
                <a:spcPct val="150000"/>
              </a:lnSpc>
            </a:pPr>
            <a:r>
              <a:rPr lang="en-US" dirty="0">
                <a:solidFill>
                  <a:srgbClr val="FF0000"/>
                </a:solidFill>
                <a:latin typeface="Comic Sans MS" pitchFamily="66" charset="0"/>
                <a:cs typeface="Times New Roman" pitchFamily="18" charset="0"/>
              </a:rPr>
              <a:t>Specifically</a:t>
            </a:r>
            <a:r>
              <a:rPr lang="en-US" dirty="0">
                <a:solidFill>
                  <a:srgbClr val="000000"/>
                </a:solidFill>
                <a:latin typeface="Comic Sans MS" pitchFamily="66" charset="0"/>
                <a:cs typeface="Times New Roman" pitchFamily="18" charset="0"/>
              </a:rPr>
              <a:t>, we hypothesize that integrating mouse </a:t>
            </a:r>
            <a:r>
              <a:rPr lang="en-US" dirty="0">
                <a:solidFill>
                  <a:srgbClr val="FF0000"/>
                </a:solidFill>
                <a:latin typeface="Comic Sans MS" pitchFamily="66" charset="0"/>
                <a:cs typeface="Times New Roman" pitchFamily="18" charset="0"/>
              </a:rPr>
              <a:t>lung</a:t>
            </a:r>
            <a:r>
              <a:rPr lang="en-US" dirty="0">
                <a:solidFill>
                  <a:srgbClr val="000000"/>
                </a:solidFill>
                <a:latin typeface="Comic Sans MS" pitchFamily="66" charset="0"/>
                <a:cs typeface="Times New Roman" pitchFamily="18" charset="0"/>
              </a:rPr>
              <a:t> </a:t>
            </a:r>
            <a:r>
              <a:rPr lang="en-US" dirty="0" err="1">
                <a:solidFill>
                  <a:srgbClr val="000000"/>
                </a:solidFill>
                <a:latin typeface="Comic Sans MS" pitchFamily="66" charset="0"/>
                <a:cs typeface="Times New Roman" pitchFamily="18" charset="0"/>
              </a:rPr>
              <a:t>eQTL</a:t>
            </a:r>
            <a:r>
              <a:rPr lang="zh-CN" altLang="en-US" dirty="0">
                <a:solidFill>
                  <a:srgbClr val="000000"/>
                </a:solidFill>
                <a:latin typeface="Comic Sans MS" pitchFamily="66" charset="0"/>
                <a:cs typeface="Times New Roman" pitchFamily="18" charset="0"/>
              </a:rPr>
              <a:t> </a:t>
            </a:r>
            <a:r>
              <a:rPr lang="en-US" dirty="0">
                <a:solidFill>
                  <a:srgbClr val="000000"/>
                </a:solidFill>
                <a:latin typeface="Comic Sans MS" pitchFamily="66" charset="0"/>
                <a:cs typeface="Times New Roman" pitchFamily="18" charset="0"/>
              </a:rPr>
              <a:t>results </a:t>
            </a:r>
            <a:r>
              <a:rPr lang="en-US" dirty="0" smtClean="0">
                <a:solidFill>
                  <a:srgbClr val="000000"/>
                </a:solidFill>
                <a:latin typeface="Comic Sans MS" pitchFamily="66" charset="0"/>
                <a:cs typeface="Times New Roman" pitchFamily="18" charset="0"/>
              </a:rPr>
              <a:t>w</a:t>
            </a:r>
            <a:r>
              <a:rPr lang="en-US" altLang="zh-CN" dirty="0" smtClean="0">
                <a:solidFill>
                  <a:srgbClr val="000000"/>
                </a:solidFill>
                <a:latin typeface="Comic Sans MS" pitchFamily="66" charset="0"/>
                <a:cs typeface="Times New Roman" pitchFamily="18" charset="0"/>
              </a:rPr>
              <a:t>ill</a:t>
            </a:r>
            <a:r>
              <a:rPr lang="en-US" dirty="0" smtClean="0">
                <a:solidFill>
                  <a:srgbClr val="000000"/>
                </a:solidFill>
                <a:latin typeface="Comic Sans MS" pitchFamily="66" charset="0"/>
                <a:cs typeface="Times New Roman" pitchFamily="18" charset="0"/>
              </a:rPr>
              <a:t> </a:t>
            </a:r>
            <a:r>
              <a:rPr lang="en-US" dirty="0">
                <a:solidFill>
                  <a:srgbClr val="000000"/>
                </a:solidFill>
                <a:latin typeface="Comic Sans MS" pitchFamily="66" charset="0"/>
                <a:cs typeface="Times New Roman" pitchFamily="18" charset="0"/>
              </a:rPr>
              <a:t>help inform the prediction of mouse </a:t>
            </a:r>
            <a:r>
              <a:rPr lang="en-US" dirty="0">
                <a:solidFill>
                  <a:srgbClr val="FF0000"/>
                </a:solidFill>
                <a:latin typeface="Comic Sans MS" pitchFamily="66" charset="0"/>
                <a:cs typeface="Times New Roman" pitchFamily="18" charset="0"/>
              </a:rPr>
              <a:t>liver</a:t>
            </a:r>
            <a:r>
              <a:rPr lang="en-US" dirty="0">
                <a:solidFill>
                  <a:srgbClr val="000000"/>
                </a:solidFill>
                <a:latin typeface="Comic Sans MS" pitchFamily="66" charset="0"/>
                <a:cs typeface="Times New Roman" pitchFamily="18" charset="0"/>
              </a:rPr>
              <a:t> </a:t>
            </a:r>
            <a:r>
              <a:rPr lang="en-US" dirty="0" err="1">
                <a:solidFill>
                  <a:srgbClr val="000000"/>
                </a:solidFill>
                <a:latin typeface="Comic Sans MS" pitchFamily="66" charset="0"/>
                <a:cs typeface="Times New Roman" pitchFamily="18" charset="0"/>
              </a:rPr>
              <a:t>eQTL</a:t>
            </a:r>
            <a:r>
              <a:rPr lang="en-US" dirty="0">
                <a:solidFill>
                  <a:srgbClr val="000000"/>
                </a:solidFill>
                <a:latin typeface="Comic Sans MS" pitchFamily="66" charset="0"/>
                <a:cs typeface="Times New Roman" pitchFamily="18" charset="0"/>
              </a:rPr>
              <a:t>.</a:t>
            </a:r>
          </a:p>
        </p:txBody>
      </p:sp>
    </p:spTree>
    <p:extLst>
      <p:ext uri="{BB962C8B-B14F-4D97-AF65-F5344CB8AC3E}">
        <p14:creationId xmlns:p14="http://schemas.microsoft.com/office/powerpoint/2010/main" val="1784639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2000" y="1658937"/>
            <a:ext cx="7924800" cy="5309146"/>
          </a:xfrm>
          <a:prstGeom prst="rect">
            <a:avLst/>
          </a:prstGeom>
        </p:spPr>
        <p:txBody>
          <a:bodyPr wrap="square">
            <a:spAutoFit/>
          </a:bodyPr>
          <a:lstStyle/>
          <a:p>
            <a:pPr defTabSz="914400">
              <a:lnSpc>
                <a:spcPct val="150000"/>
              </a:lnSpc>
            </a:pPr>
            <a:r>
              <a:rPr lang="en-US" altLang="zh-CN" sz="2000" dirty="0" smtClean="0">
                <a:solidFill>
                  <a:srgbClr val="000000"/>
                </a:solidFill>
                <a:latin typeface="Comic Sans MS" charset="0"/>
                <a:ea typeface="Comic Sans MS" charset="0"/>
                <a:cs typeface="Comic Sans MS" charset="0"/>
              </a:rPr>
              <a:t>D</a:t>
            </a:r>
            <a:r>
              <a:rPr lang="en-US" sz="2000" dirty="0" smtClean="0">
                <a:solidFill>
                  <a:srgbClr val="000000"/>
                </a:solidFill>
                <a:latin typeface="Comic Sans MS" charset="0"/>
                <a:ea typeface="Comic Sans MS" charset="0"/>
                <a:cs typeface="Comic Sans MS" charset="0"/>
              </a:rPr>
              <a:t>evelop </a:t>
            </a:r>
            <a:r>
              <a:rPr lang="en-US" sz="2000" dirty="0">
                <a:solidFill>
                  <a:srgbClr val="000000"/>
                </a:solidFill>
                <a:latin typeface="Comic Sans MS" charset="0"/>
                <a:ea typeface="Comic Sans MS" charset="0"/>
                <a:cs typeface="Comic Sans MS" charset="0"/>
              </a:rPr>
              <a:t>a tissue augmented Bayesian model of </a:t>
            </a:r>
            <a:r>
              <a:rPr lang="en-US" sz="2000" dirty="0" err="1">
                <a:solidFill>
                  <a:srgbClr val="000000"/>
                </a:solidFill>
                <a:latin typeface="Comic Sans MS" charset="0"/>
                <a:ea typeface="Comic Sans MS" charset="0"/>
                <a:cs typeface="Comic Sans MS" charset="0"/>
              </a:rPr>
              <a:t>eQTL</a:t>
            </a:r>
            <a:r>
              <a:rPr lang="en-US" sz="2000" dirty="0">
                <a:solidFill>
                  <a:srgbClr val="000000"/>
                </a:solidFill>
                <a:latin typeface="Comic Sans MS" charset="0"/>
                <a:ea typeface="Comic Sans MS" charset="0"/>
                <a:cs typeface="Comic Sans MS" charset="0"/>
              </a:rPr>
              <a:t> (TA-</a:t>
            </a:r>
            <a:r>
              <a:rPr lang="en-US" sz="2000" dirty="0" err="1">
                <a:solidFill>
                  <a:srgbClr val="000000"/>
                </a:solidFill>
                <a:latin typeface="Comic Sans MS" charset="0"/>
                <a:ea typeface="Comic Sans MS" charset="0"/>
                <a:cs typeface="Comic Sans MS" charset="0"/>
              </a:rPr>
              <a:t>eQTL</a:t>
            </a:r>
            <a:r>
              <a:rPr lang="en-US" sz="2000" dirty="0">
                <a:solidFill>
                  <a:srgbClr val="000000"/>
                </a:solidFill>
                <a:latin typeface="Comic Sans MS" charset="0"/>
                <a:ea typeface="Comic Sans MS" charset="0"/>
                <a:cs typeface="Comic Sans MS" charset="0"/>
              </a:rPr>
              <a:t>) to </a:t>
            </a:r>
            <a:r>
              <a:rPr lang="en-US" sz="2000" dirty="0" smtClean="0">
                <a:solidFill>
                  <a:srgbClr val="000000"/>
                </a:solidFill>
                <a:latin typeface="Comic Sans MS" charset="0"/>
                <a:ea typeface="Comic Sans MS" charset="0"/>
                <a:cs typeface="Comic Sans MS" charset="0"/>
              </a:rPr>
              <a:t>improve</a:t>
            </a:r>
            <a:r>
              <a:rPr lang="zh-CN" altLang="en-US" sz="2000" dirty="0" smtClean="0">
                <a:solidFill>
                  <a:srgbClr val="000000"/>
                </a:solidFill>
                <a:latin typeface="Comic Sans MS" charset="0"/>
                <a:ea typeface="Comic Sans MS" charset="0"/>
                <a:cs typeface="Comic Sans MS" charset="0"/>
              </a:rPr>
              <a:t> </a:t>
            </a:r>
            <a:r>
              <a:rPr lang="en-US" sz="2000" dirty="0" smtClean="0">
                <a:latin typeface="Comic Sans MS" charset="0"/>
                <a:ea typeface="Comic Sans MS" charset="0"/>
                <a:cs typeface="Comic Sans MS" charset="0"/>
              </a:rPr>
              <a:t>the </a:t>
            </a:r>
            <a:r>
              <a:rPr lang="en-US" sz="2000" dirty="0">
                <a:latin typeface="Comic Sans MS" charset="0"/>
                <a:ea typeface="Comic Sans MS" charset="0"/>
                <a:cs typeface="Comic Sans MS" charset="0"/>
              </a:rPr>
              <a:t>accuracy of </a:t>
            </a:r>
            <a:r>
              <a:rPr lang="en-US" sz="2000" dirty="0" err="1" smtClean="0">
                <a:latin typeface="Comic Sans MS" charset="0"/>
                <a:ea typeface="Comic Sans MS" charset="0"/>
                <a:cs typeface="Comic Sans MS" charset="0"/>
              </a:rPr>
              <a:t>eQTL</a:t>
            </a:r>
            <a:r>
              <a:rPr lang="en-US" sz="2000" dirty="0" smtClean="0">
                <a:latin typeface="Comic Sans MS" charset="0"/>
                <a:ea typeface="Comic Sans MS" charset="0"/>
                <a:cs typeface="Comic Sans MS" charset="0"/>
              </a:rPr>
              <a:t> prediction</a:t>
            </a:r>
            <a:r>
              <a:rPr lang="en-US" altLang="zh-CN" sz="2000" dirty="0" smtClean="0">
                <a:latin typeface="Comic Sans MS" charset="0"/>
                <a:ea typeface="Comic Sans MS" charset="0"/>
                <a:cs typeface="Comic Sans MS" charset="0"/>
              </a:rPr>
              <a:t>.</a:t>
            </a:r>
            <a:r>
              <a:rPr lang="zh-CN" altLang="en-US" sz="2000" dirty="0" smtClean="0">
                <a:latin typeface="Comic Sans MS" charset="0"/>
                <a:ea typeface="Comic Sans MS" charset="0"/>
                <a:cs typeface="Comic Sans MS" charset="0"/>
              </a:rPr>
              <a:t> </a:t>
            </a:r>
          </a:p>
          <a:p>
            <a:pPr defTabSz="914400">
              <a:lnSpc>
                <a:spcPct val="150000"/>
              </a:lnSpc>
            </a:pPr>
            <a:endParaRPr lang="zh-CN" altLang="en-US" sz="2400" dirty="0">
              <a:latin typeface="Comic Sans MS" charset="0"/>
              <a:ea typeface="Comic Sans MS" charset="0"/>
              <a:cs typeface="Comic Sans MS" charset="0"/>
            </a:endParaRPr>
          </a:p>
          <a:p>
            <a:pPr marL="285750" indent="-285750">
              <a:lnSpc>
                <a:spcPct val="150000"/>
              </a:lnSpc>
              <a:buClr>
                <a:srgbClr val="FF0000"/>
              </a:buClr>
              <a:buFont typeface="Wingdings" charset="2"/>
              <a:buChar char="Ø"/>
            </a:pPr>
            <a:r>
              <a:rPr lang="en-US" dirty="0">
                <a:latin typeface="Comic Sans MS" charset="0"/>
                <a:ea typeface="Comic Sans MS" charset="0"/>
                <a:cs typeface="Comic Sans MS" charset="0"/>
              </a:rPr>
              <a:t>Initially focus on cis-</a:t>
            </a:r>
            <a:r>
              <a:rPr lang="en-US" dirty="0" err="1">
                <a:latin typeface="Comic Sans MS" charset="0"/>
                <a:ea typeface="Comic Sans MS" charset="0"/>
                <a:cs typeface="Comic Sans MS" charset="0"/>
              </a:rPr>
              <a:t>eQTL</a:t>
            </a:r>
            <a:r>
              <a:rPr lang="en-US" dirty="0">
                <a:latin typeface="Comic Sans MS" charset="0"/>
                <a:ea typeface="Comic Sans MS" charset="0"/>
                <a:cs typeface="Comic Sans MS" charset="0"/>
              </a:rPr>
              <a:t> </a:t>
            </a:r>
            <a:r>
              <a:rPr lang="en-US" dirty="0" smtClean="0">
                <a:latin typeface="Comic Sans MS" charset="0"/>
                <a:ea typeface="Comic Sans MS" charset="0"/>
                <a:cs typeface="Comic Sans MS" charset="0"/>
              </a:rPr>
              <a:t>analysis</a:t>
            </a:r>
            <a:r>
              <a:rPr lang="en-US" altLang="zh-CN" dirty="0" smtClean="0">
                <a:latin typeface="Comic Sans MS" charset="0"/>
                <a:ea typeface="Comic Sans MS" charset="0"/>
                <a:cs typeface="Comic Sans MS" charset="0"/>
              </a:rPr>
              <a:t>;</a:t>
            </a:r>
            <a:endParaRPr lang="en-US" dirty="0">
              <a:latin typeface="Comic Sans MS" charset="0"/>
              <a:ea typeface="Comic Sans MS" charset="0"/>
              <a:cs typeface="Comic Sans MS" charset="0"/>
            </a:endParaRPr>
          </a:p>
          <a:p>
            <a:pPr marL="285750" indent="-285750">
              <a:lnSpc>
                <a:spcPct val="150000"/>
              </a:lnSpc>
              <a:buClr>
                <a:srgbClr val="FF0000"/>
              </a:buClr>
              <a:buFont typeface="Wingdings" charset="2"/>
              <a:buChar char="Ø"/>
            </a:pPr>
            <a:endParaRPr lang="en-US" dirty="0">
              <a:latin typeface="Comic Sans MS" charset="0"/>
              <a:ea typeface="Comic Sans MS" charset="0"/>
              <a:cs typeface="Comic Sans MS" charset="0"/>
            </a:endParaRPr>
          </a:p>
          <a:p>
            <a:pPr marL="285750" indent="-285750">
              <a:lnSpc>
                <a:spcPct val="150000"/>
              </a:lnSpc>
              <a:buClr>
                <a:srgbClr val="FF0000"/>
              </a:buClr>
              <a:buFont typeface="Wingdings" charset="2"/>
              <a:buChar char="Ø"/>
            </a:pPr>
            <a:r>
              <a:rPr lang="en-US" altLang="zh-CN" dirty="0" smtClean="0">
                <a:latin typeface="Comic Sans MS" charset="0"/>
                <a:ea typeface="Comic Sans MS" charset="0"/>
                <a:cs typeface="Comic Sans MS" charset="0"/>
              </a:rPr>
              <a:t>Use</a:t>
            </a:r>
            <a:r>
              <a:rPr lang="en-US" dirty="0" smtClean="0">
                <a:latin typeface="Comic Sans MS" charset="0"/>
                <a:ea typeface="Comic Sans MS" charset="0"/>
                <a:cs typeface="Comic Sans MS" charset="0"/>
              </a:rPr>
              <a:t> several </a:t>
            </a:r>
            <a:r>
              <a:rPr lang="en-US" dirty="0">
                <a:latin typeface="Comic Sans MS" charset="0"/>
                <a:ea typeface="Comic Sans MS" charset="0"/>
                <a:cs typeface="Comic Sans MS" charset="0"/>
              </a:rPr>
              <a:t>strategies to assess model performance: </a:t>
            </a:r>
          </a:p>
          <a:p>
            <a:pPr marL="742950" lvl="1" indent="-285750">
              <a:lnSpc>
                <a:spcPct val="150000"/>
              </a:lnSpc>
              <a:buFont typeface="Arial" panose="020B0604020202020204" pitchFamily="34" charset="0"/>
              <a:buChar char="•"/>
            </a:pPr>
            <a:r>
              <a:rPr lang="en-US" dirty="0">
                <a:latin typeface="Comic Sans MS" charset="0"/>
                <a:ea typeface="Comic Sans MS" charset="0"/>
                <a:cs typeface="Comic Sans MS" charset="0"/>
              </a:rPr>
              <a:t>V</a:t>
            </a:r>
            <a:r>
              <a:rPr lang="en-US" dirty="0" smtClean="0">
                <a:latin typeface="Comic Sans MS" charset="0"/>
                <a:ea typeface="Comic Sans MS" charset="0"/>
                <a:cs typeface="Comic Sans MS" charset="0"/>
              </a:rPr>
              <a:t>erified cis-</a:t>
            </a:r>
            <a:r>
              <a:rPr lang="en-US" dirty="0" err="1" smtClean="0">
                <a:latin typeface="Comic Sans MS" charset="0"/>
                <a:ea typeface="Comic Sans MS" charset="0"/>
                <a:cs typeface="Comic Sans MS" charset="0"/>
              </a:rPr>
              <a:t>eQTL</a:t>
            </a:r>
            <a:r>
              <a:rPr lang="en-US" dirty="0" smtClean="0">
                <a:latin typeface="Comic Sans MS" charset="0"/>
                <a:ea typeface="Comic Sans MS" charset="0"/>
                <a:cs typeface="Comic Sans MS" charset="0"/>
              </a:rPr>
              <a:t> </a:t>
            </a:r>
            <a:r>
              <a:rPr lang="en-US" dirty="0">
                <a:latin typeface="Comic Sans MS" charset="0"/>
                <a:ea typeface="Comic Sans MS" charset="0"/>
                <a:cs typeface="Comic Sans MS" charset="0"/>
              </a:rPr>
              <a:t>in </a:t>
            </a:r>
            <a:r>
              <a:rPr lang="en-US" dirty="0" smtClean="0">
                <a:latin typeface="Comic Sans MS" charset="0"/>
                <a:ea typeface="Comic Sans MS" charset="0"/>
                <a:cs typeface="Comic Sans MS" charset="0"/>
              </a:rPr>
              <a:t>mice</a:t>
            </a:r>
            <a:r>
              <a:rPr lang="zh-CN" altLang="en-US" dirty="0" smtClean="0">
                <a:latin typeface="Comic Sans MS" charset="0"/>
                <a:ea typeface="Comic Sans MS" charset="0"/>
                <a:cs typeface="Comic Sans MS" charset="0"/>
              </a:rPr>
              <a:t> </a:t>
            </a:r>
            <a:r>
              <a:rPr lang="en-US" altLang="zh-CN" dirty="0" smtClean="0">
                <a:latin typeface="Comic Sans MS" charset="0"/>
                <a:ea typeface="Comic Sans MS" charset="0"/>
                <a:cs typeface="Comic Sans MS" charset="0"/>
              </a:rPr>
              <a:t>(ASE)</a:t>
            </a:r>
            <a:endParaRPr lang="en-US" dirty="0">
              <a:latin typeface="Comic Sans MS" charset="0"/>
              <a:ea typeface="Comic Sans MS" charset="0"/>
              <a:cs typeface="Comic Sans MS" charset="0"/>
            </a:endParaRPr>
          </a:p>
          <a:p>
            <a:pPr marL="742950" lvl="1" indent="-285750">
              <a:lnSpc>
                <a:spcPct val="150000"/>
              </a:lnSpc>
              <a:buFont typeface="Arial" panose="020B0604020202020204" pitchFamily="34" charset="0"/>
              <a:buChar char="•"/>
            </a:pPr>
            <a:r>
              <a:rPr lang="en-US" dirty="0" smtClean="0">
                <a:latin typeface="Comic Sans MS" charset="0"/>
                <a:ea typeface="Comic Sans MS" charset="0"/>
                <a:cs typeface="Comic Sans MS" charset="0"/>
              </a:rPr>
              <a:t>Sub-sampling</a:t>
            </a:r>
            <a:endParaRPr lang="en-US" dirty="0">
              <a:latin typeface="Comic Sans MS" charset="0"/>
              <a:ea typeface="Comic Sans MS" charset="0"/>
              <a:cs typeface="Comic Sans MS" charset="0"/>
            </a:endParaRPr>
          </a:p>
          <a:p>
            <a:pPr defTabSz="914400">
              <a:lnSpc>
                <a:spcPct val="150000"/>
              </a:lnSpc>
            </a:pPr>
            <a:endParaRPr lang="zh-CN" altLang="en-US" sz="2400" dirty="0" smtClean="0">
              <a:latin typeface="Comic Sans MS" charset="0"/>
              <a:ea typeface="Comic Sans MS" charset="0"/>
              <a:cs typeface="Comic Sans MS" charset="0"/>
            </a:endParaRPr>
          </a:p>
          <a:p>
            <a:pPr defTabSz="914400">
              <a:lnSpc>
                <a:spcPct val="150000"/>
              </a:lnSpc>
            </a:pPr>
            <a:endParaRPr lang="zh-CN" altLang="en-US" sz="2400" dirty="0">
              <a:latin typeface="Comic Sans MS" charset="0"/>
              <a:ea typeface="Comic Sans MS" charset="0"/>
              <a:cs typeface="Comic Sans MS" charset="0"/>
            </a:endParaRPr>
          </a:p>
          <a:p>
            <a:pPr defTabSz="914400">
              <a:lnSpc>
                <a:spcPct val="150000"/>
              </a:lnSpc>
            </a:pPr>
            <a:endParaRPr lang="en-US" sz="2400" dirty="0">
              <a:latin typeface="Comic Sans MS" charset="0"/>
              <a:ea typeface="Comic Sans MS" charset="0"/>
              <a:cs typeface="Comic Sans MS" charset="0"/>
            </a:endParaRPr>
          </a:p>
        </p:txBody>
      </p:sp>
      <p:sp>
        <p:nvSpPr>
          <p:cNvPr id="5" name="Rectangle 4"/>
          <p:cNvSpPr/>
          <p:nvPr/>
        </p:nvSpPr>
        <p:spPr>
          <a:xfrm>
            <a:off x="189089" y="823458"/>
            <a:ext cx="7786687" cy="830997"/>
          </a:xfrm>
          <a:prstGeom prst="rect">
            <a:avLst/>
          </a:prstGeom>
        </p:spPr>
        <p:txBody>
          <a:bodyPr wrap="square">
            <a:spAutoFit/>
          </a:bodyPr>
          <a:lstStyle/>
          <a:p>
            <a:pPr defTabSz="914400"/>
            <a:r>
              <a:rPr lang="en-US" altLang="zh-CN" sz="2400" b="1" dirty="0" smtClean="0">
                <a:solidFill>
                  <a:srgbClr val="FF0000"/>
                </a:solidFill>
                <a:latin typeface="Comic Sans MS" pitchFamily="66" charset="0"/>
                <a:cs typeface="Times New Roman" pitchFamily="18" charset="0"/>
              </a:rPr>
              <a:t>Aim</a:t>
            </a:r>
            <a:endParaRPr lang="en-US" sz="2400" b="1" dirty="0">
              <a:solidFill>
                <a:srgbClr val="FF0000"/>
              </a:solidFill>
              <a:latin typeface="Comic Sans MS" pitchFamily="66" charset="0"/>
              <a:cs typeface="Times New Roman" pitchFamily="18" charset="0"/>
            </a:endParaRPr>
          </a:p>
          <a:p>
            <a:pPr defTabSz="914400"/>
            <a:endParaRPr lang="en-US" sz="2400" b="1" dirty="0">
              <a:solidFill>
                <a:srgbClr val="000000"/>
              </a:solidFill>
              <a:latin typeface="Comic Sans MS" pitchFamily="66" charset="0"/>
              <a:ea typeface="宋体"/>
              <a:cs typeface="Times New Roman" pitchFamily="18" charset="0"/>
            </a:endParaRPr>
          </a:p>
        </p:txBody>
      </p:sp>
    </p:spTree>
    <p:extLst>
      <p:ext uri="{BB962C8B-B14F-4D97-AF65-F5344CB8AC3E}">
        <p14:creationId xmlns:p14="http://schemas.microsoft.com/office/powerpoint/2010/main" val="263419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blinds(horizontal)">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blinds(horizontal)">
                                      <p:cBhvr>
                                        <p:cTn id="12" dur="500"/>
                                        <p:tgtEl>
                                          <p:spTgt spid="4">
                                            <p:txEl>
                                              <p:pRg st="4" end="4"/>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animEffect transition="in" filter="blinds(horizontal)">
                                      <p:cBhvr>
                                        <p:cTn id="15" dur="500"/>
                                        <p:tgtEl>
                                          <p:spTgt spid="4">
                                            <p:txEl>
                                              <p:pRg st="5" end="5"/>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6" end="6"/>
                                            </p:txEl>
                                          </p:spTgt>
                                        </p:tgtEl>
                                        <p:attrNameLst>
                                          <p:attrName>style.visibility</p:attrName>
                                        </p:attrNameLst>
                                      </p:cBhvr>
                                      <p:to>
                                        <p:strVal val="visible"/>
                                      </p:to>
                                    </p:set>
                                    <p:animEffect transition="in" filter="blinds(horizontal)">
                                      <p:cBhvr>
                                        <p:cTn id="18"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62200" y="2971800"/>
            <a:ext cx="5943600" cy="1015663"/>
          </a:xfrm>
          <a:prstGeom prst="rect">
            <a:avLst/>
          </a:prstGeom>
        </p:spPr>
        <p:txBody>
          <a:bodyPr wrap="square">
            <a:spAutoFit/>
          </a:bodyPr>
          <a:lstStyle/>
          <a:p>
            <a:pPr defTabSz="914400"/>
            <a:r>
              <a:rPr lang="en-US" sz="3600" b="1" dirty="0" smtClean="0">
                <a:solidFill>
                  <a:srgbClr val="FF0000"/>
                </a:solidFill>
                <a:latin typeface="Comic Sans MS" pitchFamily="66" charset="0"/>
                <a:ea typeface="宋体"/>
                <a:cs typeface="Times New Roman" pitchFamily="18" charset="0"/>
              </a:rPr>
              <a:t>II. Data</a:t>
            </a:r>
            <a:endParaRPr lang="en-US" sz="3600" b="1" dirty="0">
              <a:solidFill>
                <a:srgbClr val="FF0000"/>
              </a:solidFill>
              <a:latin typeface="Comic Sans MS" pitchFamily="66" charset="0"/>
              <a:ea typeface="宋体"/>
              <a:cs typeface="Times New Roman" pitchFamily="18" charset="0"/>
            </a:endParaRPr>
          </a:p>
          <a:p>
            <a:pPr defTabSz="914400"/>
            <a:endParaRPr lang="en-US" sz="2400" b="1" dirty="0">
              <a:solidFill>
                <a:srgbClr val="000000"/>
              </a:solidFill>
              <a:latin typeface="Comic Sans MS" pitchFamily="66" charset="0"/>
              <a:ea typeface="宋体"/>
              <a:cs typeface="Times New Roman" pitchFamily="18" charset="0"/>
            </a:endParaRPr>
          </a:p>
        </p:txBody>
      </p:sp>
    </p:spTree>
    <p:extLst>
      <p:ext uri="{BB962C8B-B14F-4D97-AF65-F5344CB8AC3E}">
        <p14:creationId xmlns:p14="http://schemas.microsoft.com/office/powerpoint/2010/main" val="18363536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2909" y="395713"/>
            <a:ext cx="7786687" cy="830997"/>
          </a:xfrm>
          <a:prstGeom prst="rect">
            <a:avLst/>
          </a:prstGeom>
        </p:spPr>
        <p:txBody>
          <a:bodyPr wrap="square">
            <a:spAutoFit/>
          </a:bodyPr>
          <a:lstStyle/>
          <a:p>
            <a:pPr defTabSz="914400"/>
            <a:r>
              <a:rPr lang="en-US" sz="2400" b="1" dirty="0" smtClean="0">
                <a:solidFill>
                  <a:srgbClr val="FF0000"/>
                </a:solidFill>
                <a:latin typeface="Comic Sans MS" charset="0"/>
                <a:ea typeface="Comic Sans MS" charset="0"/>
                <a:cs typeface="Comic Sans MS" charset="0"/>
              </a:rPr>
              <a:t>Data</a:t>
            </a:r>
            <a:endParaRPr lang="en-US" sz="2400" b="1" dirty="0">
              <a:solidFill>
                <a:srgbClr val="FF0000"/>
              </a:solidFill>
              <a:latin typeface="Comic Sans MS" charset="0"/>
              <a:ea typeface="Comic Sans MS" charset="0"/>
              <a:cs typeface="Comic Sans MS" charset="0"/>
            </a:endParaRPr>
          </a:p>
          <a:p>
            <a:pPr defTabSz="914400"/>
            <a:endParaRPr lang="en-US" sz="2400" b="1" dirty="0">
              <a:solidFill>
                <a:srgbClr val="000000"/>
              </a:solidFill>
              <a:latin typeface="Comic Sans MS" charset="0"/>
              <a:ea typeface="Comic Sans MS" charset="0"/>
              <a:cs typeface="Comic Sans MS" charset="0"/>
            </a:endParaRPr>
          </a:p>
        </p:txBody>
      </p:sp>
      <p:sp>
        <p:nvSpPr>
          <p:cNvPr id="5" name="Text Box 4"/>
          <p:cNvSpPr txBox="1">
            <a:spLocks noChangeArrowheads="1"/>
          </p:cNvSpPr>
          <p:nvPr/>
        </p:nvSpPr>
        <p:spPr bwMode="auto">
          <a:xfrm>
            <a:off x="609600" y="990600"/>
            <a:ext cx="8534400" cy="5586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4000" i="1">
                <a:solidFill>
                  <a:schemeClr val="tx1"/>
                </a:solidFill>
                <a:latin typeface="Bookman Old Style" pitchFamily="18" charset="0"/>
                <a:ea typeface="宋体" pitchFamily="2" charset="-122"/>
              </a:defRPr>
            </a:lvl1pPr>
            <a:lvl2pPr marL="742950" indent="-285750" eaLnBrk="0" hangingPunct="0">
              <a:defRPr sz="4000" i="1">
                <a:solidFill>
                  <a:schemeClr val="tx1"/>
                </a:solidFill>
                <a:latin typeface="Bookman Old Style" pitchFamily="18" charset="0"/>
                <a:ea typeface="宋体" pitchFamily="2" charset="-122"/>
              </a:defRPr>
            </a:lvl2pPr>
            <a:lvl3pPr marL="1143000" indent="-228600" eaLnBrk="0" hangingPunct="0">
              <a:defRPr sz="4000" i="1">
                <a:solidFill>
                  <a:schemeClr val="tx1"/>
                </a:solidFill>
                <a:latin typeface="Bookman Old Style" pitchFamily="18" charset="0"/>
                <a:ea typeface="宋体" pitchFamily="2" charset="-122"/>
              </a:defRPr>
            </a:lvl3pPr>
            <a:lvl4pPr marL="1600200" indent="-228600" eaLnBrk="0" hangingPunct="0">
              <a:defRPr sz="4000" i="1">
                <a:solidFill>
                  <a:schemeClr val="tx1"/>
                </a:solidFill>
                <a:latin typeface="Bookman Old Style" pitchFamily="18" charset="0"/>
                <a:ea typeface="宋体" pitchFamily="2" charset="-122"/>
              </a:defRPr>
            </a:lvl4pPr>
            <a:lvl5pPr marL="2057400" indent="-228600" eaLnBrk="0" hangingPunct="0">
              <a:defRPr sz="4000" i="1">
                <a:solidFill>
                  <a:schemeClr val="tx1"/>
                </a:solidFill>
                <a:latin typeface="Bookman Old Style" pitchFamily="18" charset="0"/>
                <a:ea typeface="宋体" pitchFamily="2" charset="-122"/>
              </a:defRPr>
            </a:lvl5pPr>
            <a:lvl6pPr marL="2514600" indent="-228600" eaLnBrk="0" fontAlgn="base" hangingPunct="0">
              <a:spcBef>
                <a:spcPct val="0"/>
              </a:spcBef>
              <a:spcAft>
                <a:spcPct val="0"/>
              </a:spcAft>
              <a:defRPr sz="4000" i="1">
                <a:solidFill>
                  <a:schemeClr val="tx1"/>
                </a:solidFill>
                <a:latin typeface="Bookman Old Style" pitchFamily="18" charset="0"/>
                <a:ea typeface="宋体" pitchFamily="2" charset="-122"/>
              </a:defRPr>
            </a:lvl6pPr>
            <a:lvl7pPr marL="2971800" indent="-228600" eaLnBrk="0" fontAlgn="base" hangingPunct="0">
              <a:spcBef>
                <a:spcPct val="0"/>
              </a:spcBef>
              <a:spcAft>
                <a:spcPct val="0"/>
              </a:spcAft>
              <a:defRPr sz="4000" i="1">
                <a:solidFill>
                  <a:schemeClr val="tx1"/>
                </a:solidFill>
                <a:latin typeface="Bookman Old Style" pitchFamily="18" charset="0"/>
                <a:ea typeface="宋体" pitchFamily="2" charset="-122"/>
              </a:defRPr>
            </a:lvl7pPr>
            <a:lvl8pPr marL="3429000" indent="-228600" eaLnBrk="0" fontAlgn="base" hangingPunct="0">
              <a:spcBef>
                <a:spcPct val="0"/>
              </a:spcBef>
              <a:spcAft>
                <a:spcPct val="0"/>
              </a:spcAft>
              <a:defRPr sz="4000" i="1">
                <a:solidFill>
                  <a:schemeClr val="tx1"/>
                </a:solidFill>
                <a:latin typeface="Bookman Old Style" pitchFamily="18" charset="0"/>
                <a:ea typeface="宋体" pitchFamily="2" charset="-122"/>
              </a:defRPr>
            </a:lvl8pPr>
            <a:lvl9pPr marL="3886200" indent="-228600" eaLnBrk="0" fontAlgn="base" hangingPunct="0">
              <a:spcBef>
                <a:spcPct val="0"/>
              </a:spcBef>
              <a:spcAft>
                <a:spcPct val="0"/>
              </a:spcAft>
              <a:defRPr sz="4000" i="1">
                <a:solidFill>
                  <a:schemeClr val="tx1"/>
                </a:solidFill>
                <a:latin typeface="Bookman Old Style" pitchFamily="18" charset="0"/>
                <a:ea typeface="宋体" pitchFamily="2" charset="-122"/>
              </a:defRPr>
            </a:lvl9pPr>
          </a:lstStyle>
          <a:p>
            <a:pPr marL="342900" indent="-342900" defTabSz="914400" fontAlgn="base">
              <a:lnSpc>
                <a:spcPct val="150000"/>
              </a:lnSpc>
              <a:spcBef>
                <a:spcPts val="3000"/>
              </a:spcBef>
              <a:spcAft>
                <a:spcPct val="0"/>
              </a:spcAft>
              <a:buClr>
                <a:srgbClr val="FF3300"/>
              </a:buClr>
              <a:buFont typeface="Wingdings" charset="2"/>
              <a:buChar char="Ø"/>
            </a:pPr>
            <a:r>
              <a:rPr lang="zh-CN" altLang="en-US" sz="2000" i="0" dirty="0" smtClean="0">
                <a:solidFill>
                  <a:srgbClr val="000000"/>
                </a:solidFill>
                <a:latin typeface="Comic Sans MS" charset="0"/>
                <a:ea typeface="Comic Sans MS" charset="0"/>
                <a:cs typeface="Comic Sans MS" charset="0"/>
              </a:rPr>
              <a:t> </a:t>
            </a:r>
            <a:r>
              <a:rPr lang="en-US" sz="2000" i="0" dirty="0">
                <a:solidFill>
                  <a:srgbClr val="000000"/>
                </a:solidFill>
                <a:latin typeface="Comic Sans MS" charset="0"/>
                <a:ea typeface="Comic Sans MS" charset="0"/>
                <a:cs typeface="Comic Sans MS" charset="0"/>
              </a:rPr>
              <a:t>Study subjects: BXD inbred mice</a:t>
            </a:r>
            <a:endParaRPr lang="zh-CN" altLang="en-US" sz="2000" i="0" dirty="0">
              <a:solidFill>
                <a:srgbClr val="000000"/>
              </a:solidFill>
              <a:latin typeface="Comic Sans MS" charset="0"/>
              <a:ea typeface="Comic Sans MS" charset="0"/>
              <a:cs typeface="Comic Sans MS" charset="0"/>
            </a:endParaRPr>
          </a:p>
          <a:p>
            <a:pPr marL="342900" indent="-342900" defTabSz="914400" fontAlgn="base">
              <a:lnSpc>
                <a:spcPct val="150000"/>
              </a:lnSpc>
              <a:spcBef>
                <a:spcPts val="1200"/>
              </a:spcBef>
              <a:spcAft>
                <a:spcPct val="0"/>
              </a:spcAft>
              <a:buClr>
                <a:srgbClr val="FF3300"/>
              </a:buClr>
              <a:buFont typeface="Wingdings" charset="2"/>
              <a:buChar char="Ø"/>
            </a:pPr>
            <a:r>
              <a:rPr lang="zh-CN" altLang="en-US" sz="2000" i="0" dirty="0" smtClean="0">
                <a:solidFill>
                  <a:srgbClr val="000000"/>
                </a:solidFill>
                <a:latin typeface="Comic Sans MS" charset="0"/>
                <a:ea typeface="Comic Sans MS" charset="0"/>
                <a:cs typeface="Comic Sans MS" charset="0"/>
              </a:rPr>
              <a:t> </a:t>
            </a:r>
            <a:r>
              <a:rPr lang="en-US" altLang="zh-CN" sz="2000" i="0" dirty="0" smtClean="0">
                <a:solidFill>
                  <a:srgbClr val="000000"/>
                </a:solidFill>
                <a:latin typeface="Comic Sans MS" charset="0"/>
                <a:ea typeface="Comic Sans MS" charset="0"/>
                <a:cs typeface="Comic Sans MS" charset="0"/>
              </a:rPr>
              <a:t>Liver gene expression data</a:t>
            </a:r>
            <a:r>
              <a:rPr lang="zh-CN" altLang="en-US" sz="2000" i="0" dirty="0" smtClean="0">
                <a:solidFill>
                  <a:srgbClr val="000000"/>
                </a:solidFill>
                <a:latin typeface="Comic Sans MS" charset="0"/>
                <a:ea typeface="Comic Sans MS" charset="0"/>
                <a:cs typeface="Comic Sans MS" charset="0"/>
              </a:rPr>
              <a:t> </a:t>
            </a:r>
            <a:r>
              <a:rPr lang="en-US" altLang="zh-CN" sz="2000" i="0" dirty="0">
                <a:solidFill>
                  <a:srgbClr val="000000"/>
                </a:solidFill>
                <a:latin typeface="Comic Sans MS" charset="0"/>
                <a:ea typeface="Comic Sans MS" charset="0"/>
                <a:cs typeface="Comic Sans MS" charset="0"/>
              </a:rPr>
              <a:t>(</a:t>
            </a:r>
            <a:r>
              <a:rPr lang="en-US" altLang="zh-CN" sz="2000" i="0" dirty="0" err="1" smtClean="0">
                <a:solidFill>
                  <a:srgbClr val="000000"/>
                </a:solidFill>
                <a:latin typeface="Comic Sans MS" charset="0"/>
                <a:ea typeface="Comic Sans MS" charset="0"/>
                <a:cs typeface="Comic Sans MS" charset="0"/>
              </a:rPr>
              <a:t>GeneNetwork</a:t>
            </a:r>
            <a:r>
              <a:rPr lang="en-US" altLang="zh-CN" sz="2000" i="0" dirty="0">
                <a:solidFill>
                  <a:srgbClr val="000000"/>
                </a:solidFill>
                <a:latin typeface="Comic Sans MS" charset="0"/>
                <a:ea typeface="Comic Sans MS" charset="0"/>
                <a:cs typeface="Comic Sans MS" charset="0"/>
              </a:rPr>
              <a:t>)</a:t>
            </a:r>
            <a:r>
              <a:rPr lang="en-US" altLang="zh-CN" sz="2000" i="0" dirty="0" smtClean="0">
                <a:solidFill>
                  <a:srgbClr val="000000"/>
                </a:solidFill>
                <a:latin typeface="Comic Sans MS" charset="0"/>
                <a:ea typeface="Comic Sans MS" charset="0"/>
                <a:cs typeface="Comic Sans MS" charset="0"/>
              </a:rPr>
              <a:t>:</a:t>
            </a:r>
            <a:r>
              <a:rPr lang="zh-CN" altLang="en-US" sz="2000" i="0" dirty="0" smtClean="0">
                <a:solidFill>
                  <a:srgbClr val="000000"/>
                </a:solidFill>
                <a:latin typeface="Comic Sans MS" charset="0"/>
                <a:ea typeface="Comic Sans MS" charset="0"/>
                <a:cs typeface="Comic Sans MS" charset="0"/>
              </a:rPr>
              <a:t>  </a:t>
            </a:r>
            <a:br>
              <a:rPr lang="zh-CN" altLang="en-US" sz="2000" i="0" dirty="0" smtClean="0">
                <a:solidFill>
                  <a:srgbClr val="000000"/>
                </a:solidFill>
                <a:latin typeface="Comic Sans MS" charset="0"/>
                <a:ea typeface="Comic Sans MS" charset="0"/>
                <a:cs typeface="Comic Sans MS" charset="0"/>
              </a:rPr>
            </a:br>
            <a:r>
              <a:rPr lang="zh-CN" altLang="en-US" sz="2000" i="0" dirty="0" smtClean="0">
                <a:solidFill>
                  <a:srgbClr val="000000"/>
                </a:solidFill>
                <a:latin typeface="Comic Sans MS" charset="0"/>
                <a:ea typeface="Comic Sans MS" charset="0"/>
                <a:cs typeface="Comic Sans MS" charset="0"/>
              </a:rPr>
              <a:t>	</a:t>
            </a:r>
            <a:r>
              <a:rPr lang="en-US" altLang="zh-CN" sz="1600" i="0" dirty="0" err="1" smtClean="0">
                <a:solidFill>
                  <a:srgbClr val="000000"/>
                </a:solidFill>
                <a:latin typeface="Comic Sans MS" charset="0"/>
                <a:ea typeface="Comic Sans MS" charset="0"/>
                <a:cs typeface="Comic Sans MS" charset="0"/>
              </a:rPr>
              <a:t>GeneChip</a:t>
            </a:r>
            <a:r>
              <a:rPr lang="en-US" altLang="zh-CN" sz="1600" i="0" dirty="0" smtClean="0">
                <a:solidFill>
                  <a:srgbClr val="000000"/>
                </a:solidFill>
                <a:latin typeface="Comic Sans MS" charset="0"/>
                <a:ea typeface="Comic Sans MS" charset="0"/>
                <a:cs typeface="Comic Sans MS" charset="0"/>
              </a:rPr>
              <a:t> </a:t>
            </a:r>
            <a:r>
              <a:rPr lang="en-US" altLang="zh-CN" sz="1600" i="0" dirty="0">
                <a:solidFill>
                  <a:srgbClr val="000000"/>
                </a:solidFill>
                <a:latin typeface="Comic Sans MS" charset="0"/>
                <a:ea typeface="Comic Sans MS" charset="0"/>
                <a:cs typeface="Comic Sans MS" charset="0"/>
              </a:rPr>
              <a:t>Mouse Genome 430A </a:t>
            </a:r>
            <a:r>
              <a:rPr lang="en-US" altLang="zh-CN" sz="1600" i="0" dirty="0" smtClean="0">
                <a:solidFill>
                  <a:srgbClr val="000000"/>
                </a:solidFill>
                <a:latin typeface="Comic Sans MS" charset="0"/>
                <a:ea typeface="Comic Sans MS" charset="0"/>
                <a:cs typeface="Comic Sans MS" charset="0"/>
              </a:rPr>
              <a:t>Array</a:t>
            </a:r>
            <a:r>
              <a:rPr lang="zh-CN" altLang="en-US" sz="1600" i="0" dirty="0" smtClean="0">
                <a:solidFill>
                  <a:srgbClr val="000000"/>
                </a:solidFill>
                <a:latin typeface="Comic Sans MS" charset="0"/>
                <a:ea typeface="Comic Sans MS" charset="0"/>
                <a:cs typeface="Comic Sans MS" charset="0"/>
              </a:rPr>
              <a:t> </a:t>
            </a:r>
            <a:r>
              <a:rPr lang="en-US" altLang="zh-CN" sz="1600" i="0" dirty="0" smtClean="0">
                <a:solidFill>
                  <a:srgbClr val="000000"/>
                </a:solidFill>
                <a:latin typeface="Comic Sans MS" charset="0"/>
                <a:ea typeface="Comic Sans MS" charset="0"/>
                <a:cs typeface="Comic Sans MS" charset="0"/>
              </a:rPr>
              <a:t>on</a:t>
            </a:r>
            <a:r>
              <a:rPr lang="zh-CN" altLang="en-US" sz="1600" i="0" dirty="0" smtClean="0">
                <a:solidFill>
                  <a:srgbClr val="000000"/>
                </a:solidFill>
                <a:latin typeface="Comic Sans MS" charset="0"/>
                <a:ea typeface="Comic Sans MS" charset="0"/>
                <a:cs typeface="Comic Sans MS" charset="0"/>
              </a:rPr>
              <a:t> </a:t>
            </a:r>
            <a:r>
              <a:rPr lang="en-US" sz="1600" i="0" dirty="0" smtClean="0">
                <a:latin typeface="Comic Sans MS" charset="0"/>
                <a:ea typeface="Comic Sans MS" charset="0"/>
                <a:cs typeface="Comic Sans MS" charset="0"/>
              </a:rPr>
              <a:t>30 </a:t>
            </a:r>
            <a:r>
              <a:rPr lang="en-US" sz="1600" i="0" dirty="0">
                <a:latin typeface="Comic Sans MS" charset="0"/>
                <a:ea typeface="Comic Sans MS" charset="0"/>
                <a:cs typeface="Comic Sans MS" charset="0"/>
              </a:rPr>
              <a:t>BXD </a:t>
            </a:r>
            <a:r>
              <a:rPr lang="en-US" sz="1600" i="0" dirty="0" smtClean="0">
                <a:latin typeface="Comic Sans MS" charset="0"/>
                <a:ea typeface="Comic Sans MS" charset="0"/>
                <a:cs typeface="Comic Sans MS" charset="0"/>
              </a:rPr>
              <a:t>stains</a:t>
            </a:r>
            <a:r>
              <a:rPr lang="en-US" altLang="zh-CN" sz="1600" i="0" dirty="0" smtClean="0">
                <a:latin typeface="Comic Sans MS" charset="0"/>
                <a:ea typeface="Comic Sans MS" charset="0"/>
                <a:cs typeface="Comic Sans MS" charset="0"/>
              </a:rPr>
              <a:t>;</a:t>
            </a:r>
            <a:r>
              <a:rPr lang="zh-CN" altLang="en-US" sz="1600" i="0" dirty="0" smtClean="0">
                <a:latin typeface="Comic Sans MS" charset="0"/>
                <a:ea typeface="Comic Sans MS" charset="0"/>
                <a:cs typeface="Comic Sans MS" charset="0"/>
              </a:rPr>
              <a:t/>
            </a:r>
            <a:br>
              <a:rPr lang="zh-CN" altLang="en-US" sz="1600" i="0" dirty="0" smtClean="0">
                <a:latin typeface="Comic Sans MS" charset="0"/>
                <a:ea typeface="Comic Sans MS" charset="0"/>
                <a:cs typeface="Comic Sans MS" charset="0"/>
              </a:rPr>
            </a:br>
            <a:r>
              <a:rPr lang="zh-CN" altLang="en-US" sz="1600" i="0" dirty="0" smtClean="0">
                <a:latin typeface="Comic Sans MS" charset="0"/>
                <a:ea typeface="Comic Sans MS" charset="0"/>
                <a:cs typeface="Comic Sans MS" charset="0"/>
              </a:rPr>
              <a:t>	</a:t>
            </a:r>
            <a:r>
              <a:rPr lang="en-US" altLang="zh-CN" sz="1600" i="0" dirty="0" smtClean="0">
                <a:latin typeface="Comic Sans MS" charset="0"/>
                <a:ea typeface="Comic Sans MS" charset="0"/>
                <a:cs typeface="Comic Sans MS" charset="0"/>
              </a:rPr>
              <a:t>represented </a:t>
            </a:r>
            <a:r>
              <a:rPr lang="en-US" altLang="zh-CN" sz="1600" i="0" dirty="0">
                <a:latin typeface="Comic Sans MS" charset="0"/>
                <a:ea typeface="Comic Sans MS" charset="0"/>
                <a:cs typeface="Comic Sans MS" charset="0"/>
              </a:rPr>
              <a:t>on a log2 scale</a:t>
            </a:r>
            <a:endParaRPr lang="zh-CN" altLang="en-US" sz="1600" i="0" dirty="0" smtClean="0">
              <a:latin typeface="Comic Sans MS" charset="0"/>
              <a:ea typeface="Comic Sans MS" charset="0"/>
              <a:cs typeface="Comic Sans MS" charset="0"/>
            </a:endParaRPr>
          </a:p>
          <a:p>
            <a:pPr marL="342900" indent="-342900" defTabSz="914400" fontAlgn="base">
              <a:lnSpc>
                <a:spcPct val="150000"/>
              </a:lnSpc>
              <a:spcBef>
                <a:spcPts val="1200"/>
              </a:spcBef>
              <a:spcAft>
                <a:spcPct val="0"/>
              </a:spcAft>
              <a:buClr>
                <a:srgbClr val="FF3300"/>
              </a:buClr>
              <a:buFont typeface="Wingdings" charset="2"/>
              <a:buChar char="Ø"/>
            </a:pPr>
            <a:r>
              <a:rPr lang="zh-CN" altLang="en-US" sz="2000" i="0" dirty="0">
                <a:solidFill>
                  <a:srgbClr val="000000"/>
                </a:solidFill>
                <a:latin typeface="Comic Sans MS" charset="0"/>
                <a:ea typeface="Comic Sans MS" charset="0"/>
                <a:cs typeface="Comic Sans MS" charset="0"/>
              </a:rPr>
              <a:t> </a:t>
            </a:r>
            <a:r>
              <a:rPr lang="en-US" altLang="zh-CN" sz="2000" i="0" dirty="0" smtClean="0">
                <a:solidFill>
                  <a:srgbClr val="000000"/>
                </a:solidFill>
                <a:latin typeface="Comic Sans MS" charset="0"/>
                <a:ea typeface="Comic Sans MS" charset="0"/>
                <a:cs typeface="Comic Sans MS" charset="0"/>
              </a:rPr>
              <a:t>Lung </a:t>
            </a:r>
            <a:r>
              <a:rPr lang="en-US" altLang="zh-CN" sz="2000" i="0" dirty="0">
                <a:solidFill>
                  <a:srgbClr val="000000"/>
                </a:solidFill>
                <a:latin typeface="Comic Sans MS" charset="0"/>
                <a:ea typeface="Comic Sans MS" charset="0"/>
                <a:cs typeface="Comic Sans MS" charset="0"/>
              </a:rPr>
              <a:t>gene expression </a:t>
            </a:r>
            <a:r>
              <a:rPr lang="en-US" altLang="zh-CN" sz="2000" i="0" dirty="0" smtClean="0">
                <a:solidFill>
                  <a:srgbClr val="000000"/>
                </a:solidFill>
                <a:latin typeface="Comic Sans MS" charset="0"/>
                <a:ea typeface="Comic Sans MS" charset="0"/>
                <a:cs typeface="Comic Sans MS" charset="0"/>
              </a:rPr>
              <a:t>data</a:t>
            </a:r>
            <a:r>
              <a:rPr lang="zh-CN" altLang="en-US" sz="2000" i="0" dirty="0" smtClean="0">
                <a:solidFill>
                  <a:srgbClr val="000000"/>
                </a:solidFill>
                <a:latin typeface="Comic Sans MS" charset="0"/>
                <a:ea typeface="Comic Sans MS" charset="0"/>
                <a:cs typeface="Comic Sans MS" charset="0"/>
              </a:rPr>
              <a:t> </a:t>
            </a:r>
            <a:r>
              <a:rPr lang="en-US" altLang="zh-CN" sz="2000" i="0" dirty="0" smtClean="0">
                <a:solidFill>
                  <a:srgbClr val="000000"/>
                </a:solidFill>
                <a:latin typeface="Comic Sans MS" charset="0"/>
                <a:ea typeface="Comic Sans MS" charset="0"/>
                <a:cs typeface="Comic Sans MS" charset="0"/>
              </a:rPr>
              <a:t>(</a:t>
            </a:r>
            <a:r>
              <a:rPr lang="en-US" altLang="zh-CN" sz="2000" i="0" dirty="0" err="1" smtClean="0">
                <a:solidFill>
                  <a:srgbClr val="000000"/>
                </a:solidFill>
                <a:latin typeface="Comic Sans MS" charset="0"/>
                <a:ea typeface="Comic Sans MS" charset="0"/>
                <a:cs typeface="Comic Sans MS" charset="0"/>
              </a:rPr>
              <a:t>GeneNetwork</a:t>
            </a:r>
            <a:r>
              <a:rPr lang="en-US" altLang="zh-CN" sz="2000" i="0" dirty="0" smtClean="0">
                <a:solidFill>
                  <a:srgbClr val="000000"/>
                </a:solidFill>
                <a:latin typeface="Comic Sans MS" charset="0"/>
                <a:ea typeface="Comic Sans MS" charset="0"/>
                <a:cs typeface="Comic Sans MS" charset="0"/>
              </a:rPr>
              <a:t>):</a:t>
            </a:r>
            <a:r>
              <a:rPr lang="zh-CN" altLang="en-US" sz="2000" i="0" dirty="0" smtClean="0">
                <a:solidFill>
                  <a:srgbClr val="000000"/>
                </a:solidFill>
                <a:latin typeface="Comic Sans MS" charset="0"/>
                <a:ea typeface="Comic Sans MS" charset="0"/>
                <a:cs typeface="Comic Sans MS" charset="0"/>
              </a:rPr>
              <a:t>  </a:t>
            </a:r>
            <a:r>
              <a:rPr lang="zh-CN" altLang="en-US" sz="2000" i="0" dirty="0">
                <a:solidFill>
                  <a:srgbClr val="000000"/>
                </a:solidFill>
                <a:latin typeface="Comic Sans MS" charset="0"/>
                <a:ea typeface="Comic Sans MS" charset="0"/>
                <a:cs typeface="Comic Sans MS" charset="0"/>
              </a:rPr>
              <a:t/>
            </a:r>
            <a:br>
              <a:rPr lang="zh-CN" altLang="en-US" sz="2000" i="0" dirty="0">
                <a:solidFill>
                  <a:srgbClr val="000000"/>
                </a:solidFill>
                <a:latin typeface="Comic Sans MS" charset="0"/>
                <a:ea typeface="Comic Sans MS" charset="0"/>
                <a:cs typeface="Comic Sans MS" charset="0"/>
              </a:rPr>
            </a:br>
            <a:r>
              <a:rPr lang="zh-CN" altLang="en-US" sz="2000" i="0" dirty="0">
                <a:solidFill>
                  <a:srgbClr val="000000"/>
                </a:solidFill>
                <a:latin typeface="Comic Sans MS" charset="0"/>
                <a:ea typeface="Comic Sans MS" charset="0"/>
                <a:cs typeface="Comic Sans MS" charset="0"/>
              </a:rPr>
              <a:t>	</a:t>
            </a:r>
            <a:r>
              <a:rPr lang="en-US" altLang="zh-CN" sz="1600" i="0" dirty="0" err="1" smtClean="0">
                <a:solidFill>
                  <a:srgbClr val="000000"/>
                </a:solidFill>
                <a:latin typeface="Comic Sans MS" charset="0"/>
                <a:ea typeface="Comic Sans MS" charset="0"/>
                <a:cs typeface="Comic Sans MS" charset="0"/>
              </a:rPr>
              <a:t>GeneChip</a:t>
            </a:r>
            <a:r>
              <a:rPr lang="en-US" altLang="zh-CN" sz="1600" i="0" dirty="0" smtClean="0">
                <a:solidFill>
                  <a:srgbClr val="000000"/>
                </a:solidFill>
                <a:latin typeface="Comic Sans MS" charset="0"/>
                <a:ea typeface="Comic Sans MS" charset="0"/>
                <a:cs typeface="Comic Sans MS" charset="0"/>
              </a:rPr>
              <a:t> </a:t>
            </a:r>
            <a:r>
              <a:rPr lang="en-US" altLang="zh-CN" sz="1600" i="0" dirty="0">
                <a:solidFill>
                  <a:srgbClr val="000000"/>
                </a:solidFill>
                <a:latin typeface="Comic Sans MS" charset="0"/>
                <a:ea typeface="Comic Sans MS" charset="0"/>
                <a:cs typeface="Comic Sans MS" charset="0"/>
              </a:rPr>
              <a:t>Mouse Genome </a:t>
            </a:r>
            <a:r>
              <a:rPr lang="en-US" altLang="zh-CN" sz="1600" i="0" dirty="0" smtClean="0">
                <a:solidFill>
                  <a:srgbClr val="000000"/>
                </a:solidFill>
                <a:latin typeface="Comic Sans MS" charset="0"/>
                <a:ea typeface="Comic Sans MS" charset="0"/>
                <a:cs typeface="Comic Sans MS" charset="0"/>
              </a:rPr>
              <a:t>430</a:t>
            </a:r>
            <a:r>
              <a:rPr lang="zh-CN" altLang="en-US" sz="1600" i="0" dirty="0" smtClean="0">
                <a:solidFill>
                  <a:srgbClr val="000000"/>
                </a:solidFill>
                <a:latin typeface="Comic Sans MS" charset="0"/>
                <a:ea typeface="Comic Sans MS" charset="0"/>
                <a:cs typeface="Comic Sans MS" charset="0"/>
              </a:rPr>
              <a:t> </a:t>
            </a:r>
            <a:r>
              <a:rPr lang="en-US" altLang="zh-CN" sz="1600" i="0" dirty="0" smtClean="0">
                <a:solidFill>
                  <a:srgbClr val="000000"/>
                </a:solidFill>
                <a:latin typeface="Comic Sans MS" charset="0"/>
                <a:ea typeface="Comic Sans MS" charset="0"/>
                <a:cs typeface="Comic Sans MS" charset="0"/>
              </a:rPr>
              <a:t>2.0 Array</a:t>
            </a:r>
            <a:r>
              <a:rPr lang="zh-CN" altLang="en-US" sz="1600" i="0" dirty="0" smtClean="0">
                <a:solidFill>
                  <a:srgbClr val="000000"/>
                </a:solidFill>
                <a:latin typeface="Comic Sans MS" charset="0"/>
                <a:ea typeface="Comic Sans MS" charset="0"/>
                <a:cs typeface="Comic Sans MS" charset="0"/>
              </a:rPr>
              <a:t> </a:t>
            </a:r>
            <a:r>
              <a:rPr lang="en-US" altLang="zh-CN" sz="1600" i="0" dirty="0" smtClean="0">
                <a:solidFill>
                  <a:srgbClr val="000000"/>
                </a:solidFill>
                <a:latin typeface="Comic Sans MS" charset="0"/>
                <a:ea typeface="Comic Sans MS" charset="0"/>
                <a:cs typeface="Comic Sans MS" charset="0"/>
              </a:rPr>
              <a:t>on</a:t>
            </a:r>
            <a:r>
              <a:rPr lang="zh-CN" altLang="en-US" sz="1600" i="0" dirty="0" smtClean="0">
                <a:solidFill>
                  <a:srgbClr val="000000"/>
                </a:solidFill>
                <a:latin typeface="Comic Sans MS" charset="0"/>
                <a:ea typeface="Comic Sans MS" charset="0"/>
                <a:cs typeface="Comic Sans MS" charset="0"/>
              </a:rPr>
              <a:t> </a:t>
            </a:r>
            <a:r>
              <a:rPr lang="en-US" altLang="zh-CN" sz="1600" i="0" dirty="0" smtClean="0">
                <a:latin typeface="Comic Sans MS" charset="0"/>
                <a:ea typeface="Comic Sans MS" charset="0"/>
                <a:cs typeface="Comic Sans MS" charset="0"/>
              </a:rPr>
              <a:t>47</a:t>
            </a:r>
            <a:r>
              <a:rPr lang="en-US" sz="1600" i="0" dirty="0" smtClean="0">
                <a:latin typeface="Comic Sans MS" charset="0"/>
                <a:ea typeface="Comic Sans MS" charset="0"/>
                <a:cs typeface="Comic Sans MS" charset="0"/>
              </a:rPr>
              <a:t> </a:t>
            </a:r>
            <a:r>
              <a:rPr lang="en-US" sz="1600" i="0" dirty="0">
                <a:latin typeface="Comic Sans MS" charset="0"/>
                <a:ea typeface="Comic Sans MS" charset="0"/>
                <a:cs typeface="Comic Sans MS" charset="0"/>
              </a:rPr>
              <a:t>BXD stains</a:t>
            </a:r>
            <a:r>
              <a:rPr lang="en-US" altLang="zh-CN" sz="1600" i="0" dirty="0" smtClean="0">
                <a:latin typeface="Comic Sans MS" charset="0"/>
                <a:ea typeface="Comic Sans MS" charset="0"/>
                <a:cs typeface="Comic Sans MS" charset="0"/>
              </a:rPr>
              <a:t>;</a:t>
            </a:r>
            <a:r>
              <a:rPr lang="zh-CN" altLang="en-US" sz="1600" i="0" dirty="0" smtClean="0">
                <a:latin typeface="Comic Sans MS" charset="0"/>
                <a:ea typeface="Comic Sans MS" charset="0"/>
                <a:cs typeface="Comic Sans MS" charset="0"/>
              </a:rPr>
              <a:t/>
            </a:r>
            <a:br>
              <a:rPr lang="zh-CN" altLang="en-US" sz="1600" i="0" dirty="0" smtClean="0">
                <a:latin typeface="Comic Sans MS" charset="0"/>
                <a:ea typeface="Comic Sans MS" charset="0"/>
                <a:cs typeface="Comic Sans MS" charset="0"/>
              </a:rPr>
            </a:br>
            <a:r>
              <a:rPr lang="zh-CN" altLang="en-US" sz="1600" i="0" dirty="0" smtClean="0">
                <a:latin typeface="Comic Sans MS" charset="0"/>
                <a:ea typeface="Comic Sans MS" charset="0"/>
                <a:cs typeface="Comic Sans MS" charset="0"/>
              </a:rPr>
              <a:t>	</a:t>
            </a:r>
            <a:r>
              <a:rPr lang="en-US" altLang="zh-CN" sz="1600" i="0" dirty="0" smtClean="0">
                <a:latin typeface="Comic Sans MS" charset="0"/>
                <a:ea typeface="Comic Sans MS" charset="0"/>
                <a:cs typeface="Comic Sans MS" charset="0"/>
              </a:rPr>
              <a:t>represented on a log2 scale</a:t>
            </a:r>
            <a:endParaRPr lang="zh-CN" altLang="en-US" sz="1600" i="0" dirty="0" smtClean="0">
              <a:latin typeface="Comic Sans MS" charset="0"/>
              <a:ea typeface="Comic Sans MS" charset="0"/>
              <a:cs typeface="Comic Sans MS" charset="0"/>
            </a:endParaRPr>
          </a:p>
          <a:p>
            <a:pPr marL="342900" indent="-342900" defTabSz="914400" fontAlgn="base">
              <a:lnSpc>
                <a:spcPct val="150000"/>
              </a:lnSpc>
              <a:spcBef>
                <a:spcPts val="1200"/>
              </a:spcBef>
              <a:spcAft>
                <a:spcPct val="0"/>
              </a:spcAft>
              <a:buClr>
                <a:srgbClr val="FF3300"/>
              </a:buClr>
              <a:buFont typeface="Wingdings" charset="2"/>
              <a:buChar char="Ø"/>
            </a:pPr>
            <a:r>
              <a:rPr lang="zh-CN" altLang="en-US" sz="2000" i="0" dirty="0" smtClean="0">
                <a:latin typeface="Comic Sans MS" charset="0"/>
                <a:ea typeface="Comic Sans MS" charset="0"/>
                <a:cs typeface="Comic Sans MS" charset="0"/>
              </a:rPr>
              <a:t> </a:t>
            </a:r>
            <a:r>
              <a:rPr lang="en-US" altLang="zh-CN" sz="2000" i="0" dirty="0" smtClean="0">
                <a:latin typeface="Comic Sans MS" charset="0"/>
                <a:ea typeface="Comic Sans MS" charset="0"/>
                <a:cs typeface="Comic Sans MS" charset="0"/>
              </a:rPr>
              <a:t>Genotype data (SNP) on BXD:</a:t>
            </a:r>
            <a:r>
              <a:rPr lang="zh-CN" altLang="en-US" sz="2000" i="0" dirty="0" smtClean="0">
                <a:latin typeface="Comic Sans MS" charset="0"/>
                <a:ea typeface="Comic Sans MS" charset="0"/>
                <a:cs typeface="Comic Sans MS" charset="0"/>
              </a:rPr>
              <a:t> </a:t>
            </a:r>
            <a:br>
              <a:rPr lang="zh-CN" altLang="en-US" sz="2000" i="0" dirty="0" smtClean="0">
                <a:latin typeface="Comic Sans MS" charset="0"/>
                <a:ea typeface="Comic Sans MS" charset="0"/>
                <a:cs typeface="Comic Sans MS" charset="0"/>
              </a:rPr>
            </a:br>
            <a:r>
              <a:rPr lang="zh-CN" altLang="en-US" sz="2000" i="0" dirty="0" smtClean="0">
                <a:latin typeface="Comic Sans MS" charset="0"/>
                <a:ea typeface="Comic Sans MS" charset="0"/>
                <a:cs typeface="Comic Sans MS" charset="0"/>
              </a:rPr>
              <a:t>        </a:t>
            </a:r>
            <a:r>
              <a:rPr lang="en-US" altLang="zh-CN" sz="1600" i="0" dirty="0" smtClean="0">
                <a:latin typeface="Comic Sans MS" charset="0"/>
                <a:ea typeface="Comic Sans MS" charset="0"/>
                <a:cs typeface="Comic Sans MS" charset="0"/>
              </a:rPr>
              <a:t>3023 SNPs</a:t>
            </a:r>
            <a:r>
              <a:rPr lang="zh-CN" altLang="en-US" sz="1600" i="0" dirty="0" smtClean="0">
                <a:latin typeface="Comic Sans MS" charset="0"/>
                <a:ea typeface="Comic Sans MS" charset="0"/>
                <a:cs typeface="Comic Sans MS" charset="0"/>
              </a:rPr>
              <a:t> </a:t>
            </a:r>
            <a:r>
              <a:rPr lang="en-US" altLang="zh-CN" sz="1600" i="0" dirty="0" smtClean="0">
                <a:latin typeface="Comic Sans MS" charset="0"/>
                <a:ea typeface="Comic Sans MS" charset="0"/>
                <a:cs typeface="Comic Sans MS" charset="0"/>
              </a:rPr>
              <a:t>on</a:t>
            </a:r>
            <a:r>
              <a:rPr lang="zh-CN" altLang="en-US" sz="1600" i="0" dirty="0" smtClean="0">
                <a:latin typeface="Comic Sans MS" charset="0"/>
                <a:ea typeface="Comic Sans MS" charset="0"/>
                <a:cs typeface="Comic Sans MS" charset="0"/>
              </a:rPr>
              <a:t> </a:t>
            </a:r>
            <a:r>
              <a:rPr lang="en-US" altLang="zh-CN" sz="1600" i="0" dirty="0" smtClean="0">
                <a:latin typeface="Comic Sans MS" charset="0"/>
                <a:ea typeface="Comic Sans MS" charset="0"/>
                <a:cs typeface="Comic Sans MS" charset="0"/>
              </a:rPr>
              <a:t>96</a:t>
            </a:r>
            <a:r>
              <a:rPr lang="zh-CN" altLang="en-US" sz="1600" i="0" dirty="0" smtClean="0">
                <a:latin typeface="Comic Sans MS" charset="0"/>
                <a:ea typeface="Comic Sans MS" charset="0"/>
                <a:cs typeface="Comic Sans MS" charset="0"/>
              </a:rPr>
              <a:t> </a:t>
            </a:r>
            <a:r>
              <a:rPr lang="en-US" altLang="zh-CN" sz="1600" i="0" dirty="0" smtClean="0">
                <a:latin typeface="Comic Sans MS" charset="0"/>
                <a:ea typeface="Comic Sans MS" charset="0"/>
                <a:cs typeface="Comic Sans MS" charset="0"/>
              </a:rPr>
              <a:t>BXD</a:t>
            </a:r>
            <a:r>
              <a:rPr lang="zh-CN" altLang="en-US" sz="1600" i="0" dirty="0" smtClean="0">
                <a:latin typeface="Comic Sans MS" charset="0"/>
                <a:ea typeface="Comic Sans MS" charset="0"/>
                <a:cs typeface="Comic Sans MS" charset="0"/>
              </a:rPr>
              <a:t> </a:t>
            </a:r>
            <a:r>
              <a:rPr lang="en-US" altLang="zh-CN" sz="1600" i="0" dirty="0" smtClean="0">
                <a:latin typeface="Comic Sans MS" charset="0"/>
                <a:ea typeface="Comic Sans MS" charset="0"/>
                <a:cs typeface="Comic Sans MS" charset="0"/>
              </a:rPr>
              <a:t>strains</a:t>
            </a:r>
            <a:r>
              <a:rPr lang="zh-CN" altLang="en-US" sz="1600" i="0" dirty="0" smtClean="0">
                <a:latin typeface="Comic Sans MS" charset="0"/>
                <a:ea typeface="Comic Sans MS" charset="0"/>
                <a:cs typeface="Comic Sans MS" charset="0"/>
              </a:rPr>
              <a:t> </a:t>
            </a:r>
            <a:r>
              <a:rPr lang="en-US" altLang="zh-CN" sz="1600" i="0" dirty="0" smtClean="0">
                <a:latin typeface="Comic Sans MS" charset="0"/>
                <a:ea typeface="Comic Sans MS" charset="0"/>
                <a:cs typeface="Comic Sans MS" charset="0"/>
              </a:rPr>
              <a:t>mice</a:t>
            </a:r>
            <a:endParaRPr lang="zh-CN" altLang="en-US" sz="1600" i="0" dirty="0" smtClean="0">
              <a:latin typeface="Comic Sans MS" charset="0"/>
              <a:ea typeface="Comic Sans MS" charset="0"/>
              <a:cs typeface="Comic Sans MS" charset="0"/>
            </a:endParaRPr>
          </a:p>
          <a:p>
            <a:pPr marL="342900" indent="-342900" defTabSz="914400" fontAlgn="base">
              <a:lnSpc>
                <a:spcPct val="150000"/>
              </a:lnSpc>
              <a:spcBef>
                <a:spcPts val="1200"/>
              </a:spcBef>
              <a:spcAft>
                <a:spcPct val="0"/>
              </a:spcAft>
              <a:buClr>
                <a:srgbClr val="FF3300"/>
              </a:buClr>
              <a:buFont typeface="Wingdings" charset="2"/>
              <a:buChar char="Ø"/>
            </a:pPr>
            <a:r>
              <a:rPr lang="zh-CN" altLang="en-US" sz="2000" i="0" dirty="0">
                <a:solidFill>
                  <a:srgbClr val="000000"/>
                </a:solidFill>
                <a:latin typeface="Comic Sans MS" charset="0"/>
                <a:ea typeface="Comic Sans MS" charset="0"/>
                <a:cs typeface="Comic Sans MS" charset="0"/>
              </a:rPr>
              <a:t> </a:t>
            </a:r>
            <a:r>
              <a:rPr lang="en-US" altLang="zh-CN" sz="2000" i="0" dirty="0" smtClean="0">
                <a:solidFill>
                  <a:srgbClr val="000000"/>
                </a:solidFill>
                <a:latin typeface="Comic Sans MS" charset="0"/>
                <a:ea typeface="Comic Sans MS" charset="0"/>
                <a:cs typeface="Comic Sans MS" charset="0"/>
              </a:rPr>
              <a:t>Allele-specific </a:t>
            </a:r>
            <a:r>
              <a:rPr lang="en-US" altLang="zh-CN" sz="2000" i="0" dirty="0">
                <a:solidFill>
                  <a:srgbClr val="000000"/>
                </a:solidFill>
                <a:latin typeface="Comic Sans MS" charset="0"/>
                <a:ea typeface="Comic Sans MS" charset="0"/>
                <a:cs typeface="Comic Sans MS" charset="0"/>
              </a:rPr>
              <a:t>expression (ASE) in mouse </a:t>
            </a:r>
            <a:r>
              <a:rPr lang="en-US" altLang="zh-CN" sz="2000" i="0" dirty="0" smtClean="0">
                <a:solidFill>
                  <a:srgbClr val="000000"/>
                </a:solidFill>
                <a:latin typeface="Comic Sans MS" charset="0"/>
                <a:ea typeface="Comic Sans MS" charset="0"/>
                <a:cs typeface="Comic Sans MS" charset="0"/>
              </a:rPr>
              <a:t>liver (</a:t>
            </a:r>
            <a:r>
              <a:rPr lang="en-US" sz="1400" dirty="0" err="1">
                <a:latin typeface=""/>
              </a:rPr>
              <a:t>Lagarrigue</a:t>
            </a:r>
            <a:r>
              <a:rPr lang="en-US" sz="1400" dirty="0">
                <a:latin typeface=""/>
              </a:rPr>
              <a:t> </a:t>
            </a:r>
            <a:r>
              <a:rPr lang="en-US" sz="1400" dirty="0" smtClean="0">
                <a:latin typeface=""/>
              </a:rPr>
              <a:t>S, et al., 2013</a:t>
            </a:r>
            <a:r>
              <a:rPr lang="en-US" sz="2000" dirty="0" smtClean="0">
                <a:latin typeface=""/>
              </a:rPr>
              <a:t>)</a:t>
            </a:r>
            <a:r>
              <a:rPr lang="en-US" altLang="zh-CN" sz="2000" i="0" dirty="0" smtClean="0">
                <a:solidFill>
                  <a:srgbClr val="000000"/>
                </a:solidFill>
                <a:latin typeface="Comic Sans MS" charset="0"/>
                <a:ea typeface="Comic Sans MS" charset="0"/>
                <a:cs typeface="Comic Sans MS" charset="0"/>
              </a:rPr>
              <a:t>:</a:t>
            </a:r>
            <a:r>
              <a:rPr lang="en-US" altLang="zh-CN" sz="2000" i="0" dirty="0">
                <a:solidFill>
                  <a:srgbClr val="000000"/>
                </a:solidFill>
                <a:latin typeface="Comic Sans MS" charset="0"/>
                <a:ea typeface="Comic Sans MS" charset="0"/>
                <a:cs typeface="Comic Sans MS" charset="0"/>
              </a:rPr>
              <a:t> </a:t>
            </a:r>
            <a:r>
              <a:rPr lang="zh-CN" altLang="en-US" sz="1600" i="0" dirty="0" smtClean="0">
                <a:solidFill>
                  <a:srgbClr val="000000"/>
                </a:solidFill>
                <a:latin typeface="Comic Sans MS" charset="0"/>
                <a:ea typeface="Comic Sans MS" charset="0"/>
                <a:cs typeface="Comic Sans MS" charset="0"/>
              </a:rPr>
              <a:t> </a:t>
            </a:r>
            <a:r>
              <a:rPr lang="en-US" altLang="zh-CN" sz="1600" i="0" dirty="0" smtClean="0">
                <a:solidFill>
                  <a:srgbClr val="000000"/>
                </a:solidFill>
                <a:latin typeface="Comic Sans MS" charset="0"/>
                <a:ea typeface="Comic Sans MS" charset="0"/>
                <a:cs typeface="Comic Sans MS" charset="0"/>
              </a:rPr>
              <a:t>  </a:t>
            </a:r>
            <a:br>
              <a:rPr lang="en-US" altLang="zh-CN" sz="1600" i="0" dirty="0" smtClean="0">
                <a:solidFill>
                  <a:srgbClr val="000000"/>
                </a:solidFill>
                <a:latin typeface="Comic Sans MS" charset="0"/>
                <a:ea typeface="Comic Sans MS" charset="0"/>
                <a:cs typeface="Comic Sans MS" charset="0"/>
              </a:rPr>
            </a:br>
            <a:r>
              <a:rPr lang="en-US" altLang="zh-CN" sz="1600" i="0" dirty="0" smtClean="0">
                <a:solidFill>
                  <a:srgbClr val="000000"/>
                </a:solidFill>
                <a:latin typeface="Comic Sans MS" charset="0"/>
                <a:ea typeface="Comic Sans MS" charset="0"/>
                <a:cs typeface="Comic Sans MS" charset="0"/>
              </a:rPr>
              <a:t>          272</a:t>
            </a:r>
            <a:r>
              <a:rPr lang="zh-CN" altLang="en-US" sz="1600" i="0" dirty="0" smtClean="0">
                <a:solidFill>
                  <a:srgbClr val="000000"/>
                </a:solidFill>
                <a:latin typeface="Comic Sans MS" charset="0"/>
                <a:ea typeface="Comic Sans MS" charset="0"/>
                <a:cs typeface="Comic Sans MS" charset="0"/>
              </a:rPr>
              <a:t> </a:t>
            </a:r>
            <a:r>
              <a:rPr lang="en-US" altLang="zh-CN" sz="1600" i="0" dirty="0" smtClean="0">
                <a:solidFill>
                  <a:srgbClr val="000000"/>
                </a:solidFill>
                <a:latin typeface="Comic Sans MS" charset="0"/>
                <a:ea typeface="Comic Sans MS" charset="0"/>
                <a:cs typeface="Comic Sans MS" charset="0"/>
              </a:rPr>
              <a:t>significant </a:t>
            </a:r>
            <a:r>
              <a:rPr lang="en-US" altLang="zh-CN" sz="1600" i="0" dirty="0">
                <a:solidFill>
                  <a:srgbClr val="000000"/>
                </a:solidFill>
                <a:latin typeface="Comic Sans MS" charset="0"/>
                <a:ea typeface="Comic Sans MS" charset="0"/>
                <a:cs typeface="Comic Sans MS" charset="0"/>
              </a:rPr>
              <a:t>ASEs identified in chow-fed </a:t>
            </a:r>
            <a:r>
              <a:rPr lang="en-US" altLang="zh-CN" sz="1600" i="0" dirty="0" smtClean="0">
                <a:solidFill>
                  <a:srgbClr val="000000"/>
                </a:solidFill>
                <a:latin typeface="Comic Sans MS" charset="0"/>
                <a:ea typeface="Comic Sans MS" charset="0"/>
                <a:cs typeface="Comic Sans MS" charset="0"/>
              </a:rPr>
              <a:t>mouse</a:t>
            </a:r>
            <a:endParaRPr lang="zh-CN" altLang="en-US" sz="1600" i="0" dirty="0" smtClean="0">
              <a:solidFill>
                <a:srgbClr val="000000"/>
              </a:solidFill>
              <a:latin typeface="Comic Sans MS" charset="0"/>
              <a:ea typeface="Comic Sans MS" charset="0"/>
              <a:cs typeface="Comic Sans MS" charset="0"/>
            </a:endParaRPr>
          </a:p>
        </p:txBody>
      </p:sp>
    </p:spTree>
    <p:extLst>
      <p:ext uri="{BB962C8B-B14F-4D97-AF65-F5344CB8AC3E}">
        <p14:creationId xmlns:p14="http://schemas.microsoft.com/office/powerpoint/2010/main" val="956134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blinds(horizontal)">
                                      <p:cBhvr>
                                        <p:cTn id="7" dur="500"/>
                                        <p:tgtEl>
                                          <p:spTgt spid="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4" end="4"/>
                                            </p:txEl>
                                          </p:spTgt>
                                        </p:tgtEl>
                                        <p:attrNameLst>
                                          <p:attrName>style.visibility</p:attrName>
                                        </p:attrNameLst>
                                      </p:cBhvr>
                                      <p:to>
                                        <p:strVal val="visible"/>
                                      </p:to>
                                    </p:set>
                                    <p:animEffect transition="in" filter="blinds(horizontal)">
                                      <p:cBhvr>
                                        <p:cTn id="1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62200" y="2971800"/>
            <a:ext cx="5943600" cy="1015663"/>
          </a:xfrm>
          <a:prstGeom prst="rect">
            <a:avLst/>
          </a:prstGeom>
        </p:spPr>
        <p:txBody>
          <a:bodyPr wrap="square">
            <a:spAutoFit/>
          </a:bodyPr>
          <a:lstStyle/>
          <a:p>
            <a:pPr defTabSz="914400"/>
            <a:r>
              <a:rPr lang="en-US" sz="3600" b="1" smtClean="0">
                <a:solidFill>
                  <a:srgbClr val="FF0000"/>
                </a:solidFill>
                <a:latin typeface="Comic Sans MS" pitchFamily="66" charset="0"/>
                <a:ea typeface="宋体"/>
                <a:cs typeface="Times New Roman" pitchFamily="18" charset="0"/>
              </a:rPr>
              <a:t>III</a:t>
            </a:r>
            <a:r>
              <a:rPr lang="en-US" sz="3600" b="1" dirty="0" smtClean="0">
                <a:solidFill>
                  <a:srgbClr val="FF0000"/>
                </a:solidFill>
                <a:latin typeface="Comic Sans MS" pitchFamily="66" charset="0"/>
                <a:ea typeface="宋体"/>
                <a:cs typeface="Times New Roman" pitchFamily="18" charset="0"/>
              </a:rPr>
              <a:t>. Method</a:t>
            </a:r>
            <a:endParaRPr lang="en-US" sz="3600" b="1" dirty="0">
              <a:solidFill>
                <a:srgbClr val="FF0000"/>
              </a:solidFill>
              <a:latin typeface="Comic Sans MS" pitchFamily="66" charset="0"/>
              <a:ea typeface="宋体"/>
              <a:cs typeface="Times New Roman" pitchFamily="18" charset="0"/>
            </a:endParaRPr>
          </a:p>
          <a:p>
            <a:pPr defTabSz="914400"/>
            <a:endParaRPr lang="en-US" sz="2400" b="1" dirty="0">
              <a:solidFill>
                <a:srgbClr val="000000"/>
              </a:solidFill>
              <a:latin typeface="Comic Sans MS" pitchFamily="66" charset="0"/>
              <a:ea typeface="宋体"/>
              <a:cs typeface="Times New Roman" pitchFamily="18" charset="0"/>
            </a:endParaRPr>
          </a:p>
        </p:txBody>
      </p:sp>
    </p:spTree>
    <p:extLst>
      <p:ext uri="{BB962C8B-B14F-4D97-AF65-F5344CB8AC3E}">
        <p14:creationId xmlns:p14="http://schemas.microsoft.com/office/powerpoint/2010/main" val="12339344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9526" y="5181600"/>
            <a:ext cx="1973445" cy="813886"/>
          </a:xfrm>
          <a:prstGeom prst="rect">
            <a:avLst/>
          </a:prstGeom>
        </p:spPr>
      </p:pic>
      <p:sp>
        <p:nvSpPr>
          <p:cNvPr id="21" name="Oval 20"/>
          <p:cNvSpPr/>
          <p:nvPr/>
        </p:nvSpPr>
        <p:spPr bwMode="auto">
          <a:xfrm>
            <a:off x="1600200" y="4267200"/>
            <a:ext cx="969264" cy="96926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1" u="none" strike="noStrike" cap="none" normalizeH="0" baseline="0" dirty="0" smtClean="0">
                <a:ln>
                  <a:noFill/>
                </a:ln>
                <a:solidFill>
                  <a:schemeClr val="tx1"/>
                </a:solidFill>
                <a:effectLst/>
                <a:latin typeface="Bookman Old Style" pitchFamily="18" charset="0"/>
                <a:ea typeface="宋体" pitchFamily="2" charset="-122"/>
              </a:rPr>
              <a:t>x</a:t>
            </a:r>
          </a:p>
        </p:txBody>
      </p:sp>
      <p:sp>
        <p:nvSpPr>
          <p:cNvPr id="4" name="Rectangle 3"/>
          <p:cNvSpPr/>
          <p:nvPr/>
        </p:nvSpPr>
        <p:spPr>
          <a:xfrm>
            <a:off x="52909" y="228600"/>
            <a:ext cx="7786687" cy="830997"/>
          </a:xfrm>
          <a:prstGeom prst="rect">
            <a:avLst/>
          </a:prstGeom>
        </p:spPr>
        <p:txBody>
          <a:bodyPr wrap="square">
            <a:spAutoFit/>
          </a:bodyPr>
          <a:lstStyle/>
          <a:p>
            <a:pPr defTabSz="914400"/>
            <a:r>
              <a:rPr lang="en-US" altLang="zh-CN" sz="2400" b="1" dirty="0" smtClean="0">
                <a:solidFill>
                  <a:srgbClr val="FF0000"/>
                </a:solidFill>
                <a:latin typeface="Comic Sans MS" charset="0"/>
                <a:ea typeface="Comic Sans MS" charset="0"/>
                <a:cs typeface="Comic Sans MS" charset="0"/>
              </a:rPr>
              <a:t>Method: Bayesian framework</a:t>
            </a:r>
            <a:endParaRPr lang="en-US" sz="2400" b="1" dirty="0">
              <a:solidFill>
                <a:srgbClr val="FF0000"/>
              </a:solidFill>
              <a:latin typeface="Comic Sans MS" charset="0"/>
              <a:ea typeface="Comic Sans MS" charset="0"/>
              <a:cs typeface="Comic Sans MS" charset="0"/>
            </a:endParaRPr>
          </a:p>
          <a:p>
            <a:pPr defTabSz="914400"/>
            <a:endParaRPr lang="en-US" sz="2400" b="1" dirty="0">
              <a:solidFill>
                <a:srgbClr val="000000"/>
              </a:solidFill>
              <a:latin typeface="Comic Sans MS" charset="0"/>
              <a:ea typeface="Comic Sans MS" charset="0"/>
              <a:cs typeface="Comic Sans MS" charset="0"/>
            </a:endParaRPr>
          </a:p>
        </p:txBody>
      </p:sp>
      <p:pic>
        <p:nvPicPr>
          <p:cNvPr id="10" name="Picture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27859" y="1175593"/>
            <a:ext cx="674805" cy="577007"/>
          </a:xfrm>
          <a:prstGeom prst="rect">
            <a:avLst/>
          </a:prstGeom>
        </p:spPr>
      </p:pic>
      <p:pic>
        <p:nvPicPr>
          <p:cNvPr id="12" name="Picture 1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934772" y="6111840"/>
            <a:ext cx="856428" cy="543502"/>
          </a:xfrm>
          <a:prstGeom prst="rect">
            <a:avLst/>
          </a:prstGeom>
        </p:spPr>
      </p:pic>
      <p:sp>
        <p:nvSpPr>
          <p:cNvPr id="22" name="Oval 21"/>
          <p:cNvSpPr/>
          <p:nvPr/>
        </p:nvSpPr>
        <p:spPr bwMode="auto">
          <a:xfrm>
            <a:off x="3962400" y="5733538"/>
            <a:ext cx="969264" cy="96926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i="1" dirty="0" err="1" smtClean="0">
                <a:latin typeface="Bookman Old Style" pitchFamily="18" charset="0"/>
                <a:ea typeface="宋体" pitchFamily="2" charset="-122"/>
              </a:rPr>
              <a:t>y</a:t>
            </a:r>
            <a:r>
              <a:rPr lang="en-US" sz="2800" b="1" i="1" baseline="-25000" dirty="0" err="1" smtClean="0">
                <a:latin typeface="Bookman Old Style" charset="0"/>
                <a:ea typeface="Bookman Old Style" charset="0"/>
                <a:cs typeface="Bookman Old Style" charset="0"/>
              </a:rPr>
              <a:t>v</a:t>
            </a:r>
            <a:endParaRPr kumimoji="0" lang="en-US" sz="2800" b="1" i="1" u="none" strike="noStrike" cap="none" normalizeH="0" baseline="0" dirty="0" smtClean="0">
              <a:ln>
                <a:noFill/>
              </a:ln>
              <a:solidFill>
                <a:schemeClr val="tx1"/>
              </a:solidFill>
              <a:effectLst/>
              <a:latin typeface="Bookman Old Style" charset="0"/>
              <a:ea typeface="Bookman Old Style" charset="0"/>
              <a:cs typeface="Bookman Old Style" charset="0"/>
            </a:endParaRPr>
          </a:p>
        </p:txBody>
      </p:sp>
      <p:sp>
        <p:nvSpPr>
          <p:cNvPr id="23" name="Oval 22"/>
          <p:cNvSpPr/>
          <p:nvPr/>
        </p:nvSpPr>
        <p:spPr bwMode="auto">
          <a:xfrm>
            <a:off x="6193536" y="4257880"/>
            <a:ext cx="969264" cy="969264"/>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i="1" dirty="0" err="1" smtClean="0">
                <a:latin typeface="Symbol" charset="2"/>
                <a:ea typeface="Symbol" charset="2"/>
                <a:cs typeface="Symbol" charset="2"/>
              </a:rPr>
              <a:t>b</a:t>
            </a:r>
            <a:r>
              <a:rPr lang="en-US" sz="2800" b="1" i="1" baseline="-25000" dirty="0" err="1" smtClean="0">
                <a:latin typeface="Bookman Old Style" charset="0"/>
                <a:ea typeface="Bookman Old Style" charset="0"/>
                <a:cs typeface="Bookman Old Style" charset="0"/>
              </a:rPr>
              <a:t>v</a:t>
            </a:r>
            <a:endParaRPr kumimoji="0" lang="en-US" sz="2800" b="1" i="1" u="none" strike="noStrike" cap="none" normalizeH="0" baseline="0" dirty="0" smtClean="0">
              <a:ln>
                <a:noFill/>
              </a:ln>
              <a:solidFill>
                <a:schemeClr val="tx1"/>
              </a:solidFill>
              <a:effectLst/>
              <a:latin typeface="Symbol" charset="2"/>
              <a:ea typeface="Symbol" charset="2"/>
              <a:cs typeface="Symbol" charset="2"/>
            </a:endParaRPr>
          </a:p>
        </p:txBody>
      </p:sp>
      <p:cxnSp>
        <p:nvCxnSpPr>
          <p:cNvPr id="27" name="Straight Arrow Connector 26"/>
          <p:cNvCxnSpPr/>
          <p:nvPr/>
        </p:nvCxnSpPr>
        <p:spPr bwMode="auto">
          <a:xfrm>
            <a:off x="2736846" y="5075981"/>
            <a:ext cx="1301754" cy="63901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8" name="Straight Arrow Connector 27"/>
          <p:cNvCxnSpPr/>
          <p:nvPr/>
        </p:nvCxnSpPr>
        <p:spPr bwMode="auto">
          <a:xfrm flipH="1">
            <a:off x="4775147" y="5045446"/>
            <a:ext cx="1332727" cy="66591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0" name="TextBox 29"/>
          <p:cNvSpPr txBox="1"/>
          <p:nvPr/>
        </p:nvSpPr>
        <p:spPr>
          <a:xfrm>
            <a:off x="58184" y="4676383"/>
            <a:ext cx="1676014" cy="307777"/>
          </a:xfrm>
          <a:prstGeom prst="rect">
            <a:avLst/>
          </a:prstGeom>
          <a:noFill/>
        </p:spPr>
        <p:txBody>
          <a:bodyPr wrap="square" rtlCol="0">
            <a:spAutoFit/>
          </a:bodyPr>
          <a:lstStyle/>
          <a:p>
            <a:r>
              <a:rPr lang="en-US" sz="1400" dirty="0" smtClean="0"/>
              <a:t>3023 SNP</a:t>
            </a:r>
            <a:endParaRPr lang="en-US" sz="1400" dirty="0"/>
          </a:p>
        </p:txBody>
      </p:sp>
      <p:sp>
        <p:nvSpPr>
          <p:cNvPr id="32" name="Oval 31"/>
          <p:cNvSpPr>
            <a:spLocks/>
          </p:cNvSpPr>
          <p:nvPr/>
        </p:nvSpPr>
        <p:spPr bwMode="auto">
          <a:xfrm>
            <a:off x="4289683" y="1142555"/>
            <a:ext cx="970927" cy="96926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i="1" dirty="0" err="1" smtClean="0">
                <a:latin typeface="Symbol" charset="2"/>
                <a:ea typeface="Symbol" charset="2"/>
                <a:cs typeface="Symbol" charset="2"/>
              </a:rPr>
              <a:t>b</a:t>
            </a:r>
            <a:r>
              <a:rPr lang="en-US" sz="2800" b="1" i="1" baseline="-25000" dirty="0" err="1" smtClean="0">
                <a:latin typeface="Bookman Old Style" charset="0"/>
                <a:ea typeface="Bookman Old Style" charset="0"/>
                <a:cs typeface="Bookman Old Style" charset="0"/>
              </a:rPr>
              <a:t>l</a:t>
            </a:r>
            <a:endParaRPr kumimoji="0" lang="en-US" sz="2800" b="0" i="1" u="none" strike="noStrike" cap="none" normalizeH="0" baseline="0" dirty="0" smtClean="0">
              <a:ln>
                <a:noFill/>
              </a:ln>
              <a:solidFill>
                <a:schemeClr val="tx1"/>
              </a:solidFill>
              <a:effectLst/>
              <a:latin typeface="Symbol" charset="2"/>
              <a:ea typeface="Symbol" charset="2"/>
              <a:cs typeface="Symbol" charset="2"/>
            </a:endParaRPr>
          </a:p>
        </p:txBody>
      </p:sp>
      <p:cxnSp>
        <p:nvCxnSpPr>
          <p:cNvPr id="34" name="Straight Arrow Connector 33"/>
          <p:cNvCxnSpPr/>
          <p:nvPr/>
        </p:nvCxnSpPr>
        <p:spPr bwMode="auto">
          <a:xfrm flipV="1">
            <a:off x="1980814" y="2396098"/>
            <a:ext cx="0" cy="17631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1" name="Oval 40"/>
          <p:cNvSpPr/>
          <p:nvPr/>
        </p:nvSpPr>
        <p:spPr bwMode="auto">
          <a:xfrm>
            <a:off x="1600200" y="1182265"/>
            <a:ext cx="969264" cy="96926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i="1" dirty="0" err="1" smtClean="0">
                <a:latin typeface="Bookman Old Style" pitchFamily="18" charset="0"/>
                <a:ea typeface="宋体" pitchFamily="2" charset="-122"/>
              </a:rPr>
              <a:t>y</a:t>
            </a:r>
            <a:r>
              <a:rPr lang="en-US" sz="2800" b="1" i="1" baseline="-25000" dirty="0" err="1" smtClean="0">
                <a:latin typeface="Bookman Old Style" pitchFamily="18" charset="0"/>
                <a:ea typeface="宋体" pitchFamily="2" charset="-122"/>
              </a:rPr>
              <a:t>l</a:t>
            </a:r>
            <a:endParaRPr kumimoji="0" lang="en-US" sz="2800" b="1" i="1" u="none" strike="noStrike" cap="none" normalizeH="0" baseline="0" dirty="0" smtClean="0">
              <a:ln>
                <a:noFill/>
              </a:ln>
              <a:solidFill>
                <a:schemeClr val="tx1"/>
              </a:solidFill>
              <a:effectLst/>
              <a:latin typeface="Bookman Old Style" pitchFamily="18" charset="0"/>
              <a:ea typeface="宋体" pitchFamily="2" charset="-122"/>
            </a:endParaRPr>
          </a:p>
        </p:txBody>
      </p:sp>
      <p:sp>
        <p:nvSpPr>
          <p:cNvPr id="60" name="Oval 59"/>
          <p:cNvSpPr>
            <a:spLocks/>
          </p:cNvSpPr>
          <p:nvPr/>
        </p:nvSpPr>
        <p:spPr bwMode="auto">
          <a:xfrm>
            <a:off x="4289683" y="3124200"/>
            <a:ext cx="970927" cy="96926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i="1" smtClean="0">
                <a:latin typeface="Symbol" charset="2"/>
                <a:ea typeface="Symbol" charset="2"/>
                <a:cs typeface="Symbol" charset="2"/>
              </a:rPr>
              <a:t>Z</a:t>
            </a:r>
            <a:endParaRPr kumimoji="0" lang="en-US" sz="1400" b="0" i="1" u="none" strike="noStrike" cap="none" normalizeH="0" baseline="0" dirty="0" smtClean="0">
              <a:ln>
                <a:noFill/>
              </a:ln>
              <a:solidFill>
                <a:schemeClr val="tx1"/>
              </a:solidFill>
              <a:effectLst/>
              <a:latin typeface="Symbol" charset="2"/>
              <a:ea typeface="Symbol" charset="2"/>
              <a:cs typeface="Symbol" charset="2"/>
            </a:endParaRPr>
          </a:p>
        </p:txBody>
      </p:sp>
      <p:cxnSp>
        <p:nvCxnSpPr>
          <p:cNvPr id="70" name="Straight Arrow Connector 69"/>
          <p:cNvCxnSpPr/>
          <p:nvPr/>
        </p:nvCxnSpPr>
        <p:spPr bwMode="auto">
          <a:xfrm flipH="1">
            <a:off x="2667000" y="1729880"/>
            <a:ext cx="145415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4" name="Straight Arrow Connector 73"/>
          <p:cNvCxnSpPr/>
          <p:nvPr/>
        </p:nvCxnSpPr>
        <p:spPr bwMode="auto">
          <a:xfrm flipH="1">
            <a:off x="4775146" y="2188019"/>
            <a:ext cx="1" cy="85998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5" name="Oval 74"/>
          <p:cNvSpPr>
            <a:spLocks/>
          </p:cNvSpPr>
          <p:nvPr/>
        </p:nvSpPr>
        <p:spPr bwMode="auto">
          <a:xfrm>
            <a:off x="8054941" y="3124200"/>
            <a:ext cx="970927" cy="96926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i="1" smtClean="0">
                <a:latin typeface="Symbol" charset="2"/>
                <a:ea typeface="Symbol" charset="2"/>
                <a:cs typeface="Symbol" charset="2"/>
              </a:rPr>
              <a:t>G</a:t>
            </a:r>
            <a:endParaRPr kumimoji="0" lang="en-US" sz="1400" b="0" i="1" u="none" strike="noStrike" cap="none" normalizeH="0" baseline="0" dirty="0" smtClean="0">
              <a:ln>
                <a:noFill/>
              </a:ln>
              <a:solidFill>
                <a:schemeClr val="tx1"/>
              </a:solidFill>
              <a:effectLst/>
              <a:latin typeface="Symbol" charset="2"/>
              <a:ea typeface="Symbol" charset="2"/>
              <a:cs typeface="Symbol" charset="2"/>
            </a:endParaRPr>
          </a:p>
        </p:txBody>
      </p:sp>
      <p:cxnSp>
        <p:nvCxnSpPr>
          <p:cNvPr id="76" name="Straight Arrow Connector 75"/>
          <p:cNvCxnSpPr/>
          <p:nvPr/>
        </p:nvCxnSpPr>
        <p:spPr bwMode="auto">
          <a:xfrm>
            <a:off x="5251844" y="3850154"/>
            <a:ext cx="996556" cy="49324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8" name="Straight Arrow Connector 77"/>
          <p:cNvCxnSpPr/>
          <p:nvPr/>
        </p:nvCxnSpPr>
        <p:spPr bwMode="auto">
          <a:xfrm flipH="1">
            <a:off x="7086600" y="3850154"/>
            <a:ext cx="968341" cy="49324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6" name="TextBox 25"/>
          <p:cNvSpPr txBox="1"/>
          <p:nvPr/>
        </p:nvSpPr>
        <p:spPr>
          <a:xfrm>
            <a:off x="7110522" y="5118684"/>
            <a:ext cx="1279196" cy="369332"/>
          </a:xfrm>
          <a:prstGeom prst="rect">
            <a:avLst/>
          </a:prstGeom>
          <a:noFill/>
        </p:spPr>
        <p:txBody>
          <a:bodyPr wrap="none" rtlCol="0">
            <a:spAutoFit/>
          </a:bodyPr>
          <a:lstStyle/>
          <a:p>
            <a:r>
              <a:rPr lang="en-US" dirty="0" smtClean="0"/>
              <a:t>SNP effect</a:t>
            </a:r>
            <a:endParaRPr lang="en-US" dirty="0"/>
          </a:p>
        </p:txBody>
      </p:sp>
      <p:sp>
        <p:nvSpPr>
          <p:cNvPr id="29" name="TextBox 28"/>
          <p:cNvSpPr txBox="1"/>
          <p:nvPr/>
        </p:nvSpPr>
        <p:spPr>
          <a:xfrm>
            <a:off x="2661115" y="6111840"/>
            <a:ext cx="1834685" cy="307777"/>
          </a:xfrm>
          <a:prstGeom prst="rect">
            <a:avLst/>
          </a:prstGeom>
          <a:noFill/>
        </p:spPr>
        <p:txBody>
          <a:bodyPr wrap="square" rtlCol="0">
            <a:spAutoFit/>
          </a:bodyPr>
          <a:lstStyle/>
          <a:p>
            <a:r>
              <a:rPr lang="en-US" sz="1400" dirty="0" smtClean="0"/>
              <a:t>1</a:t>
            </a:r>
            <a:r>
              <a:rPr lang="en-US" altLang="zh-CN" sz="1400" dirty="0" smtClean="0"/>
              <a:t>0579</a:t>
            </a:r>
            <a:r>
              <a:rPr lang="en-US" sz="1400" dirty="0" smtClean="0"/>
              <a:t> genes</a:t>
            </a:r>
            <a:endParaRPr lang="en-US" sz="1400" dirty="0"/>
          </a:p>
        </p:txBody>
      </p:sp>
      <p:sp>
        <p:nvSpPr>
          <p:cNvPr id="33" name="TextBox 32"/>
          <p:cNvSpPr txBox="1"/>
          <p:nvPr/>
        </p:nvSpPr>
        <p:spPr>
          <a:xfrm>
            <a:off x="-1" y="861536"/>
            <a:ext cx="1598145" cy="738664"/>
          </a:xfrm>
          <a:prstGeom prst="rect">
            <a:avLst/>
          </a:prstGeom>
          <a:noFill/>
        </p:spPr>
        <p:txBody>
          <a:bodyPr wrap="square" rtlCol="0">
            <a:spAutoFit/>
          </a:bodyPr>
          <a:lstStyle/>
          <a:p>
            <a:r>
              <a:rPr lang="en-US" sz="1400" dirty="0" smtClean="0"/>
              <a:t>1</a:t>
            </a:r>
            <a:r>
              <a:rPr lang="en-US" altLang="zh-CN" sz="1400" dirty="0" smtClean="0"/>
              <a:t>0579</a:t>
            </a:r>
            <a:r>
              <a:rPr lang="en-US" sz="1400" dirty="0" smtClean="0"/>
              <a:t> </a:t>
            </a:r>
            <a:r>
              <a:rPr lang="en-US" sz="1400" dirty="0"/>
              <a:t>genes</a:t>
            </a:r>
          </a:p>
          <a:p>
            <a:endParaRPr lang="en-US" sz="1400" dirty="0" smtClean="0"/>
          </a:p>
          <a:p>
            <a:endParaRPr lang="en-US" sz="1400" dirty="0"/>
          </a:p>
        </p:txBody>
      </p:sp>
      <p:sp>
        <p:nvSpPr>
          <p:cNvPr id="35" name="TextBox 34"/>
          <p:cNvSpPr txBox="1"/>
          <p:nvPr/>
        </p:nvSpPr>
        <p:spPr>
          <a:xfrm>
            <a:off x="873408" y="4325053"/>
            <a:ext cx="1344955" cy="369332"/>
          </a:xfrm>
          <a:prstGeom prst="rect">
            <a:avLst/>
          </a:prstGeom>
          <a:noFill/>
        </p:spPr>
        <p:txBody>
          <a:bodyPr wrap="square" rtlCol="0">
            <a:spAutoFit/>
          </a:bodyPr>
          <a:lstStyle/>
          <a:p>
            <a:r>
              <a:rPr lang="en-US" dirty="0" smtClean="0"/>
              <a:t>SNP</a:t>
            </a:r>
            <a:endParaRPr lang="en-US" dirty="0"/>
          </a:p>
        </p:txBody>
      </p:sp>
      <p:sp>
        <p:nvSpPr>
          <p:cNvPr id="3" name="TextBox 2"/>
          <p:cNvSpPr txBox="1"/>
          <p:nvPr/>
        </p:nvSpPr>
        <p:spPr>
          <a:xfrm>
            <a:off x="5260610" y="1340036"/>
            <a:ext cx="1604927" cy="523220"/>
          </a:xfrm>
          <a:prstGeom prst="rect">
            <a:avLst/>
          </a:prstGeom>
          <a:noFill/>
        </p:spPr>
        <p:txBody>
          <a:bodyPr wrap="none" rtlCol="0">
            <a:spAutoFit/>
          </a:bodyPr>
          <a:lstStyle/>
          <a:p>
            <a:r>
              <a:rPr lang="en-US" sz="1400" dirty="0"/>
              <a:t>m</a:t>
            </a:r>
            <a:r>
              <a:rPr lang="en-US" sz="1400" dirty="0" smtClean="0"/>
              <a:t>inimum P value </a:t>
            </a:r>
          </a:p>
          <a:p>
            <a:r>
              <a:rPr lang="en-US" sz="1400" dirty="0" smtClean="0"/>
              <a:t>across SNPs</a:t>
            </a:r>
            <a:endParaRPr lang="en-US" sz="1400" dirty="0"/>
          </a:p>
        </p:txBody>
      </p:sp>
      <p:sp>
        <p:nvSpPr>
          <p:cNvPr id="2" name="TextBox 1"/>
          <p:cNvSpPr txBox="1"/>
          <p:nvPr/>
        </p:nvSpPr>
        <p:spPr>
          <a:xfrm>
            <a:off x="150862" y="2427527"/>
            <a:ext cx="1056700" cy="1477328"/>
          </a:xfrm>
          <a:prstGeom prst="rect">
            <a:avLst/>
          </a:prstGeom>
          <a:noFill/>
        </p:spPr>
        <p:txBody>
          <a:bodyPr wrap="none" rtlCol="0">
            <a:spAutoFit/>
          </a:bodyPr>
          <a:lstStyle/>
          <a:p>
            <a:pPr lvl="0" defTabSz="914400" fontAlgn="base">
              <a:spcBef>
                <a:spcPct val="0"/>
              </a:spcBef>
              <a:spcAft>
                <a:spcPct val="0"/>
              </a:spcAft>
            </a:pPr>
            <a:r>
              <a:rPr lang="en-US" b="1" i="1" dirty="0" smtClean="0">
                <a:solidFill>
                  <a:srgbClr val="000000"/>
                </a:solidFill>
                <a:latin typeface="Bookman Old Style" charset="0"/>
                <a:ea typeface="Bookman Old Style" charset="0"/>
                <a:cs typeface="Bookman Old Style" charset="0"/>
              </a:rPr>
              <a:t>v</a:t>
            </a:r>
            <a:r>
              <a:rPr lang="en-US" i="1" dirty="0" smtClean="0">
                <a:solidFill>
                  <a:srgbClr val="000000"/>
                </a:solidFill>
                <a:latin typeface="Bookman Old Style" charset="0"/>
                <a:ea typeface="Bookman Old Style" charset="0"/>
                <a:cs typeface="Bookman Old Style" charset="0"/>
              </a:rPr>
              <a:t>: liver</a:t>
            </a:r>
          </a:p>
          <a:p>
            <a:pPr lvl="0" defTabSz="914400" fontAlgn="base">
              <a:spcBef>
                <a:spcPct val="0"/>
              </a:spcBef>
              <a:spcAft>
                <a:spcPct val="0"/>
              </a:spcAft>
            </a:pPr>
            <a:r>
              <a:rPr lang="en-US" b="1" i="1" dirty="0">
                <a:solidFill>
                  <a:srgbClr val="000000"/>
                </a:solidFill>
                <a:latin typeface="Bookman Old Style" charset="0"/>
                <a:ea typeface="Bookman Old Style" charset="0"/>
                <a:cs typeface="Bookman Old Style" charset="0"/>
              </a:rPr>
              <a:t>l</a:t>
            </a:r>
            <a:r>
              <a:rPr lang="en-US" i="1" dirty="0" smtClean="0">
                <a:solidFill>
                  <a:srgbClr val="000000"/>
                </a:solidFill>
                <a:latin typeface="Bookman Old Style" charset="0"/>
                <a:ea typeface="Bookman Old Style" charset="0"/>
                <a:cs typeface="Bookman Old Style" charset="0"/>
              </a:rPr>
              <a:t>: lung</a:t>
            </a:r>
          </a:p>
          <a:p>
            <a:pPr lvl="0" defTabSz="914400" fontAlgn="base">
              <a:spcBef>
                <a:spcPct val="0"/>
              </a:spcBef>
              <a:spcAft>
                <a:spcPct val="0"/>
              </a:spcAft>
            </a:pPr>
            <a:r>
              <a:rPr lang="en-US" b="1" i="1" dirty="0" smtClean="0">
                <a:solidFill>
                  <a:srgbClr val="000000"/>
                </a:solidFill>
                <a:latin typeface="Bookman Old Style" charset="0"/>
                <a:ea typeface="Bookman Old Style" charset="0"/>
                <a:cs typeface="Bookman Old Style" charset="0"/>
              </a:rPr>
              <a:t>g</a:t>
            </a:r>
            <a:r>
              <a:rPr lang="en-US" i="1" dirty="0" smtClean="0">
                <a:solidFill>
                  <a:srgbClr val="000000"/>
                </a:solidFill>
                <a:latin typeface="Bookman Old Style" charset="0"/>
                <a:ea typeface="Bookman Old Style" charset="0"/>
                <a:cs typeface="Bookman Old Style" charset="0"/>
              </a:rPr>
              <a:t>: gene </a:t>
            </a:r>
          </a:p>
          <a:p>
            <a:pPr lvl="0" defTabSz="914400" fontAlgn="base">
              <a:spcBef>
                <a:spcPct val="0"/>
              </a:spcBef>
              <a:spcAft>
                <a:spcPct val="0"/>
              </a:spcAft>
            </a:pPr>
            <a:r>
              <a:rPr lang="en-US" b="1" i="1" dirty="0" smtClean="0">
                <a:solidFill>
                  <a:srgbClr val="000000"/>
                </a:solidFill>
                <a:latin typeface="Bookman Old Style" charset="0"/>
                <a:ea typeface="Bookman Old Style" charset="0"/>
                <a:cs typeface="Bookman Old Style" charset="0"/>
              </a:rPr>
              <a:t>k</a:t>
            </a:r>
            <a:r>
              <a:rPr lang="en-US" i="1" dirty="0" smtClean="0">
                <a:solidFill>
                  <a:srgbClr val="000000"/>
                </a:solidFill>
                <a:latin typeface="Bookman Old Style" charset="0"/>
                <a:ea typeface="Bookman Old Style" charset="0"/>
                <a:cs typeface="Bookman Old Style" charset="0"/>
              </a:rPr>
              <a:t>: SNP </a:t>
            </a:r>
            <a:endParaRPr lang="en-US" i="1" dirty="0">
              <a:solidFill>
                <a:srgbClr val="000000"/>
              </a:solidFill>
              <a:latin typeface="Bookman Old Style" charset="0"/>
              <a:ea typeface="Bookman Old Style" charset="0"/>
              <a:cs typeface="Bookman Old Style" charset="0"/>
            </a:endParaRPr>
          </a:p>
          <a:p>
            <a:r>
              <a:rPr lang="en-US" dirty="0" smtClean="0"/>
              <a:t> </a:t>
            </a:r>
            <a:endParaRPr lang="en-US" dirty="0"/>
          </a:p>
        </p:txBody>
      </p:sp>
      <p:sp>
        <p:nvSpPr>
          <p:cNvPr id="36" name="TextBox 35"/>
          <p:cNvSpPr txBox="1"/>
          <p:nvPr/>
        </p:nvSpPr>
        <p:spPr>
          <a:xfrm>
            <a:off x="7162800" y="4505291"/>
            <a:ext cx="1604927" cy="523220"/>
          </a:xfrm>
          <a:prstGeom prst="rect">
            <a:avLst/>
          </a:prstGeom>
          <a:noFill/>
        </p:spPr>
        <p:txBody>
          <a:bodyPr wrap="none" rtlCol="0">
            <a:spAutoFit/>
          </a:bodyPr>
          <a:lstStyle/>
          <a:p>
            <a:r>
              <a:rPr lang="en-US" sz="1400" dirty="0"/>
              <a:t>m</a:t>
            </a:r>
            <a:r>
              <a:rPr lang="en-US" sz="1400" dirty="0" smtClean="0"/>
              <a:t>inimum P value </a:t>
            </a:r>
          </a:p>
          <a:p>
            <a:r>
              <a:rPr lang="en-US" sz="1400" dirty="0" smtClean="0"/>
              <a:t>across SNPs</a:t>
            </a:r>
            <a:endParaRPr lang="en-US" sz="1400" dirty="0"/>
          </a:p>
        </p:txBody>
      </p:sp>
    </p:spTree>
    <p:extLst>
      <p:ext uri="{BB962C8B-B14F-4D97-AF65-F5344CB8AC3E}">
        <p14:creationId xmlns:p14="http://schemas.microsoft.com/office/powerpoint/2010/main" val="2044082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linds(horizontal)">
                                      <p:cBhvr>
                                        <p:cTn id="7" dur="500"/>
                                        <p:tgtEl>
                                          <p:spTgt spid="41"/>
                                        </p:tgtEl>
                                      </p:cBhvr>
                                    </p:animEffect>
                                  </p:childTnLst>
                                </p:cTn>
                              </p:par>
                              <p:par>
                                <p:cTn id="8" presetID="3"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par>
                                <p:cTn id="11" presetID="3" presetClass="entr" presetSubtype="1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blinds(horizontal)">
                                      <p:cBhvr>
                                        <p:cTn id="13" dur="500"/>
                                        <p:tgtEl>
                                          <p:spTgt spid="34"/>
                                        </p:tgtEl>
                                      </p:cBhvr>
                                    </p:animEffect>
                                  </p:childTnLst>
                                </p:cTn>
                              </p:par>
                              <p:par>
                                <p:cTn id="14" presetID="3" presetClass="entr" presetSubtype="10" fill="hold" nodeType="withEffect">
                                  <p:stCondLst>
                                    <p:cond delay="0"/>
                                  </p:stCondLst>
                                  <p:childTnLst>
                                    <p:set>
                                      <p:cBhvr>
                                        <p:cTn id="15" dur="1" fill="hold">
                                          <p:stCondLst>
                                            <p:cond delay="0"/>
                                          </p:stCondLst>
                                        </p:cTn>
                                        <p:tgtEl>
                                          <p:spTgt spid="70"/>
                                        </p:tgtEl>
                                        <p:attrNameLst>
                                          <p:attrName>style.visibility</p:attrName>
                                        </p:attrNameLst>
                                      </p:cBhvr>
                                      <p:to>
                                        <p:strVal val="visible"/>
                                      </p:to>
                                    </p:set>
                                    <p:animEffect transition="in" filter="blinds(horizontal)">
                                      <p:cBhvr>
                                        <p:cTn id="16" dur="500"/>
                                        <p:tgtEl>
                                          <p:spTgt spid="70"/>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blinds(horizontal)">
                                      <p:cBhvr>
                                        <p:cTn id="19" dur="500"/>
                                        <p:tgtEl>
                                          <p:spTgt spid="32"/>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blinds(horizontal)">
                                      <p:cBhvr>
                                        <p:cTn id="24" dur="500"/>
                                        <p:tgtEl>
                                          <p:spTgt spid="30"/>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blinds(horizontal)">
                                      <p:cBhvr>
                                        <p:cTn id="27" dur="500"/>
                                        <p:tgtEl>
                                          <p:spTgt spid="33"/>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blinds(horizontal)">
                                      <p:cBhvr>
                                        <p:cTn id="30" dur="500"/>
                                        <p:tgtEl>
                                          <p:spTgt spid="29"/>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blinds(horizontal)">
                                      <p:cBhvr>
                                        <p:cTn id="35" dur="500"/>
                                        <p:tgtEl>
                                          <p:spTgt spid="3"/>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blinds(horizontal)">
                                      <p:cBhvr>
                                        <p:cTn id="38" dur="500"/>
                                        <p:tgtEl>
                                          <p:spTgt spid="36"/>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blinds(horizontal)">
                                      <p:cBhvr>
                                        <p:cTn id="43" dur="500"/>
                                        <p:tgtEl>
                                          <p:spTgt spid="74"/>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60"/>
                                        </p:tgtEl>
                                        <p:attrNameLst>
                                          <p:attrName>style.visibility</p:attrName>
                                        </p:attrNameLst>
                                      </p:cBhvr>
                                      <p:to>
                                        <p:strVal val="visible"/>
                                      </p:to>
                                    </p:set>
                                    <p:animEffect transition="in" filter="blinds(horizontal)">
                                      <p:cBhvr>
                                        <p:cTn id="46" dur="500"/>
                                        <p:tgtEl>
                                          <p:spTgt spid="60"/>
                                        </p:tgtEl>
                                      </p:cBhvr>
                                    </p:animEffect>
                                  </p:childTnLst>
                                </p:cTn>
                              </p:par>
                              <p:par>
                                <p:cTn id="47" presetID="3" presetClass="entr" presetSubtype="10" fill="hold" nodeType="with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blinds(horizontal)">
                                      <p:cBhvr>
                                        <p:cTn id="49" dur="500"/>
                                        <p:tgtEl>
                                          <p:spTgt spid="76"/>
                                        </p:tgtEl>
                                      </p:cBhvr>
                                    </p:animEffect>
                                  </p:childTnLst>
                                </p:cTn>
                              </p:par>
                              <p:par>
                                <p:cTn id="50" presetID="3" presetClass="entr" presetSubtype="10" fill="hold" nodeType="withEffect">
                                  <p:stCondLst>
                                    <p:cond delay="0"/>
                                  </p:stCondLst>
                                  <p:childTnLst>
                                    <p:set>
                                      <p:cBhvr>
                                        <p:cTn id="51" dur="1" fill="hold">
                                          <p:stCondLst>
                                            <p:cond delay="0"/>
                                          </p:stCondLst>
                                        </p:cTn>
                                        <p:tgtEl>
                                          <p:spTgt spid="78"/>
                                        </p:tgtEl>
                                        <p:attrNameLst>
                                          <p:attrName>style.visibility</p:attrName>
                                        </p:attrNameLst>
                                      </p:cBhvr>
                                      <p:to>
                                        <p:strVal val="visible"/>
                                      </p:to>
                                    </p:set>
                                    <p:animEffect transition="in" filter="blinds(horizontal)">
                                      <p:cBhvr>
                                        <p:cTn id="52" dur="500"/>
                                        <p:tgtEl>
                                          <p:spTgt spid="78"/>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75"/>
                                        </p:tgtEl>
                                        <p:attrNameLst>
                                          <p:attrName>style.visibility</p:attrName>
                                        </p:attrNameLst>
                                      </p:cBhvr>
                                      <p:to>
                                        <p:strVal val="visible"/>
                                      </p:to>
                                    </p:set>
                                    <p:animEffect transition="in" filter="blinds(horizontal)">
                                      <p:cBhvr>
                                        <p:cTn id="55"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animBg="1"/>
      <p:bldP spid="41" grpId="0" animBg="1"/>
      <p:bldP spid="60" grpId="0" animBg="1"/>
      <p:bldP spid="75" grpId="0" animBg="1"/>
      <p:bldP spid="29" grpId="0"/>
      <p:bldP spid="33" grpId="0"/>
      <p:bldP spid="3" grpId="0"/>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9526" y="5181600"/>
            <a:ext cx="1973445" cy="813886"/>
          </a:xfrm>
          <a:prstGeom prst="rect">
            <a:avLst/>
          </a:prstGeom>
        </p:spPr>
      </p:pic>
      <p:sp>
        <p:nvSpPr>
          <p:cNvPr id="21" name="Oval 20"/>
          <p:cNvSpPr/>
          <p:nvPr/>
        </p:nvSpPr>
        <p:spPr bwMode="auto">
          <a:xfrm>
            <a:off x="1600200" y="4267200"/>
            <a:ext cx="969264" cy="96926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1" u="none" strike="noStrike" cap="none" normalizeH="0" baseline="0" dirty="0" smtClean="0">
                <a:ln>
                  <a:noFill/>
                </a:ln>
                <a:solidFill>
                  <a:schemeClr val="tx1"/>
                </a:solidFill>
                <a:effectLst/>
                <a:latin typeface="Bookman Old Style" pitchFamily="18" charset="0"/>
                <a:ea typeface="宋体" pitchFamily="2" charset="-122"/>
              </a:rPr>
              <a:t>x</a:t>
            </a:r>
          </a:p>
        </p:txBody>
      </p:sp>
      <p:sp>
        <p:nvSpPr>
          <p:cNvPr id="4" name="Rectangle 3"/>
          <p:cNvSpPr/>
          <p:nvPr/>
        </p:nvSpPr>
        <p:spPr>
          <a:xfrm>
            <a:off x="52909" y="228600"/>
            <a:ext cx="7786687" cy="830997"/>
          </a:xfrm>
          <a:prstGeom prst="rect">
            <a:avLst/>
          </a:prstGeom>
        </p:spPr>
        <p:txBody>
          <a:bodyPr wrap="square">
            <a:spAutoFit/>
          </a:bodyPr>
          <a:lstStyle/>
          <a:p>
            <a:pPr defTabSz="914400"/>
            <a:r>
              <a:rPr lang="en-US" altLang="zh-CN" sz="2400" b="1" dirty="0" smtClean="0">
                <a:solidFill>
                  <a:srgbClr val="FF0000"/>
                </a:solidFill>
                <a:latin typeface="Comic Sans MS" charset="0"/>
                <a:ea typeface="Comic Sans MS" charset="0"/>
                <a:cs typeface="Comic Sans MS" charset="0"/>
              </a:rPr>
              <a:t>Method: Bayesian framework</a:t>
            </a:r>
            <a:endParaRPr lang="en-US" sz="2400" b="1" dirty="0">
              <a:solidFill>
                <a:srgbClr val="FF0000"/>
              </a:solidFill>
              <a:latin typeface="Comic Sans MS" charset="0"/>
              <a:ea typeface="Comic Sans MS" charset="0"/>
              <a:cs typeface="Comic Sans MS" charset="0"/>
            </a:endParaRPr>
          </a:p>
          <a:p>
            <a:pPr defTabSz="914400"/>
            <a:endParaRPr lang="en-US" sz="2400" b="1" dirty="0">
              <a:solidFill>
                <a:srgbClr val="000000"/>
              </a:solidFill>
              <a:latin typeface="Comic Sans MS" charset="0"/>
              <a:ea typeface="Comic Sans MS" charset="0"/>
              <a:cs typeface="Comic Sans MS" charset="0"/>
            </a:endParaRPr>
          </a:p>
        </p:txBody>
      </p:sp>
      <p:pic>
        <p:nvPicPr>
          <p:cNvPr id="10" name="Picture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27859" y="1175593"/>
            <a:ext cx="674805" cy="577007"/>
          </a:xfrm>
          <a:prstGeom prst="rect">
            <a:avLst/>
          </a:prstGeom>
        </p:spPr>
      </p:pic>
      <p:pic>
        <p:nvPicPr>
          <p:cNvPr id="12" name="Picture 1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934772" y="6111840"/>
            <a:ext cx="856428" cy="543502"/>
          </a:xfrm>
          <a:prstGeom prst="rect">
            <a:avLst/>
          </a:prstGeom>
        </p:spPr>
      </p:pic>
      <p:sp>
        <p:nvSpPr>
          <p:cNvPr id="22" name="Oval 21"/>
          <p:cNvSpPr/>
          <p:nvPr/>
        </p:nvSpPr>
        <p:spPr bwMode="auto">
          <a:xfrm>
            <a:off x="3962400" y="5733538"/>
            <a:ext cx="969264" cy="96926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i="1" dirty="0" err="1" smtClean="0">
                <a:latin typeface="Bookman Old Style" pitchFamily="18" charset="0"/>
                <a:ea typeface="宋体" pitchFamily="2" charset="-122"/>
              </a:rPr>
              <a:t>y</a:t>
            </a:r>
            <a:r>
              <a:rPr lang="en-US" sz="2800" b="1" i="1" baseline="-25000" dirty="0" err="1" smtClean="0">
                <a:latin typeface="Bookman Old Style" charset="0"/>
                <a:ea typeface="Bookman Old Style" charset="0"/>
                <a:cs typeface="Bookman Old Style" charset="0"/>
              </a:rPr>
              <a:t>v</a:t>
            </a:r>
            <a:endParaRPr kumimoji="0" lang="en-US" sz="2800" b="1" i="1" u="none" strike="noStrike" cap="none" normalizeH="0" baseline="0" dirty="0" smtClean="0">
              <a:ln>
                <a:noFill/>
              </a:ln>
              <a:solidFill>
                <a:schemeClr val="tx1"/>
              </a:solidFill>
              <a:effectLst/>
              <a:latin typeface="Bookman Old Style" charset="0"/>
              <a:ea typeface="Bookman Old Style" charset="0"/>
              <a:cs typeface="Bookman Old Style" charset="0"/>
            </a:endParaRPr>
          </a:p>
        </p:txBody>
      </p:sp>
      <p:sp>
        <p:nvSpPr>
          <p:cNvPr id="23" name="Oval 22"/>
          <p:cNvSpPr/>
          <p:nvPr/>
        </p:nvSpPr>
        <p:spPr bwMode="auto">
          <a:xfrm>
            <a:off x="6193536" y="4257880"/>
            <a:ext cx="969264" cy="969264"/>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i="1" dirty="0" err="1" smtClean="0">
                <a:latin typeface="Symbol" charset="2"/>
                <a:ea typeface="Symbol" charset="2"/>
                <a:cs typeface="Symbol" charset="2"/>
              </a:rPr>
              <a:t>b</a:t>
            </a:r>
            <a:r>
              <a:rPr lang="en-US" sz="2800" b="1" i="1" baseline="-25000" dirty="0" err="1" smtClean="0">
                <a:latin typeface="Bookman Old Style" charset="0"/>
                <a:ea typeface="Bookman Old Style" charset="0"/>
                <a:cs typeface="Bookman Old Style" charset="0"/>
              </a:rPr>
              <a:t>v</a:t>
            </a:r>
            <a:endParaRPr kumimoji="0" lang="en-US" sz="2800" b="1" i="1" u="none" strike="noStrike" cap="none" normalizeH="0" baseline="0" dirty="0" smtClean="0">
              <a:ln>
                <a:noFill/>
              </a:ln>
              <a:solidFill>
                <a:schemeClr val="tx1"/>
              </a:solidFill>
              <a:effectLst/>
              <a:latin typeface="Symbol" charset="2"/>
              <a:ea typeface="Symbol" charset="2"/>
              <a:cs typeface="Symbol" charset="2"/>
            </a:endParaRPr>
          </a:p>
        </p:txBody>
      </p:sp>
      <p:cxnSp>
        <p:nvCxnSpPr>
          <p:cNvPr id="27" name="Straight Arrow Connector 26"/>
          <p:cNvCxnSpPr/>
          <p:nvPr/>
        </p:nvCxnSpPr>
        <p:spPr bwMode="auto">
          <a:xfrm>
            <a:off x="2736846" y="5075981"/>
            <a:ext cx="1301754" cy="63901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8" name="Straight Arrow Connector 27"/>
          <p:cNvCxnSpPr/>
          <p:nvPr/>
        </p:nvCxnSpPr>
        <p:spPr bwMode="auto">
          <a:xfrm flipH="1">
            <a:off x="4775147" y="5045446"/>
            <a:ext cx="1332727" cy="66591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2" name="Oval 31"/>
          <p:cNvSpPr>
            <a:spLocks/>
          </p:cNvSpPr>
          <p:nvPr/>
        </p:nvSpPr>
        <p:spPr bwMode="auto">
          <a:xfrm>
            <a:off x="4289683" y="1142555"/>
            <a:ext cx="970927" cy="96926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i="1" dirty="0" err="1" smtClean="0">
                <a:latin typeface="Symbol" charset="2"/>
                <a:ea typeface="Symbol" charset="2"/>
                <a:cs typeface="Symbol" charset="2"/>
              </a:rPr>
              <a:t>b</a:t>
            </a:r>
            <a:r>
              <a:rPr lang="en-US" sz="2800" b="1" i="1" baseline="-25000" dirty="0" err="1" smtClean="0">
                <a:latin typeface="Bookman Old Style" charset="0"/>
                <a:ea typeface="Bookman Old Style" charset="0"/>
                <a:cs typeface="Bookman Old Style" charset="0"/>
              </a:rPr>
              <a:t>l</a:t>
            </a:r>
            <a:endParaRPr kumimoji="0" lang="en-US" sz="2800" b="0" i="1" u="none" strike="noStrike" cap="none" normalizeH="0" baseline="0" dirty="0" smtClean="0">
              <a:ln>
                <a:noFill/>
              </a:ln>
              <a:solidFill>
                <a:schemeClr val="tx1"/>
              </a:solidFill>
              <a:effectLst/>
              <a:latin typeface="Symbol" charset="2"/>
              <a:ea typeface="Symbol" charset="2"/>
              <a:cs typeface="Symbol" charset="2"/>
            </a:endParaRPr>
          </a:p>
        </p:txBody>
      </p:sp>
      <p:cxnSp>
        <p:nvCxnSpPr>
          <p:cNvPr id="34" name="Straight Arrow Connector 33"/>
          <p:cNvCxnSpPr/>
          <p:nvPr/>
        </p:nvCxnSpPr>
        <p:spPr bwMode="auto">
          <a:xfrm flipV="1">
            <a:off x="1980814" y="2396098"/>
            <a:ext cx="0" cy="17631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1" name="Oval 40"/>
          <p:cNvSpPr/>
          <p:nvPr/>
        </p:nvSpPr>
        <p:spPr bwMode="auto">
          <a:xfrm>
            <a:off x="1600200" y="1182265"/>
            <a:ext cx="969264" cy="96926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i="1" dirty="0" err="1" smtClean="0">
                <a:latin typeface="Bookman Old Style" pitchFamily="18" charset="0"/>
                <a:ea typeface="宋体" pitchFamily="2" charset="-122"/>
              </a:rPr>
              <a:t>y</a:t>
            </a:r>
            <a:r>
              <a:rPr lang="en-US" sz="2800" b="1" i="1" baseline="-25000" dirty="0" err="1" smtClean="0">
                <a:latin typeface="Bookman Old Style" pitchFamily="18" charset="0"/>
                <a:ea typeface="宋体" pitchFamily="2" charset="-122"/>
              </a:rPr>
              <a:t>l</a:t>
            </a:r>
            <a:endParaRPr kumimoji="0" lang="en-US" sz="2800" b="1" i="1" u="none" strike="noStrike" cap="none" normalizeH="0" baseline="0" dirty="0" smtClean="0">
              <a:ln>
                <a:noFill/>
              </a:ln>
              <a:solidFill>
                <a:schemeClr val="tx1"/>
              </a:solidFill>
              <a:effectLst/>
              <a:latin typeface="Bookman Old Style" pitchFamily="18" charset="0"/>
              <a:ea typeface="宋体" pitchFamily="2" charset="-122"/>
            </a:endParaRPr>
          </a:p>
        </p:txBody>
      </p:sp>
      <p:sp>
        <p:nvSpPr>
          <p:cNvPr id="60" name="Oval 59"/>
          <p:cNvSpPr>
            <a:spLocks/>
          </p:cNvSpPr>
          <p:nvPr/>
        </p:nvSpPr>
        <p:spPr bwMode="auto">
          <a:xfrm>
            <a:off x="4289683" y="3124200"/>
            <a:ext cx="970927" cy="96926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i="1" smtClean="0">
                <a:latin typeface="Symbol" charset="2"/>
                <a:ea typeface="Symbol" charset="2"/>
                <a:cs typeface="Symbol" charset="2"/>
              </a:rPr>
              <a:t>Z</a:t>
            </a:r>
            <a:endParaRPr kumimoji="0" lang="en-US" sz="1400" b="0" i="1" u="none" strike="noStrike" cap="none" normalizeH="0" baseline="0" dirty="0" smtClean="0">
              <a:ln>
                <a:noFill/>
              </a:ln>
              <a:solidFill>
                <a:schemeClr val="tx1"/>
              </a:solidFill>
              <a:effectLst/>
              <a:latin typeface="Symbol" charset="2"/>
              <a:ea typeface="Symbol" charset="2"/>
              <a:cs typeface="Symbol" charset="2"/>
            </a:endParaRPr>
          </a:p>
        </p:txBody>
      </p:sp>
      <p:cxnSp>
        <p:nvCxnSpPr>
          <p:cNvPr id="70" name="Straight Arrow Connector 69"/>
          <p:cNvCxnSpPr/>
          <p:nvPr/>
        </p:nvCxnSpPr>
        <p:spPr bwMode="auto">
          <a:xfrm flipH="1">
            <a:off x="2667000" y="1729880"/>
            <a:ext cx="145415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4" name="Straight Arrow Connector 73"/>
          <p:cNvCxnSpPr/>
          <p:nvPr/>
        </p:nvCxnSpPr>
        <p:spPr bwMode="auto">
          <a:xfrm flipH="1">
            <a:off x="4775146" y="2188019"/>
            <a:ext cx="1" cy="85998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5" name="Oval 74"/>
          <p:cNvSpPr>
            <a:spLocks/>
          </p:cNvSpPr>
          <p:nvPr/>
        </p:nvSpPr>
        <p:spPr bwMode="auto">
          <a:xfrm>
            <a:off x="8054941" y="3124200"/>
            <a:ext cx="970927" cy="96926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i="1" smtClean="0">
                <a:latin typeface="Symbol" charset="2"/>
                <a:ea typeface="Symbol" charset="2"/>
                <a:cs typeface="Symbol" charset="2"/>
              </a:rPr>
              <a:t>G</a:t>
            </a:r>
            <a:endParaRPr kumimoji="0" lang="en-US" sz="1400" b="0" i="1" u="none" strike="noStrike" cap="none" normalizeH="0" baseline="0" dirty="0" smtClean="0">
              <a:ln>
                <a:noFill/>
              </a:ln>
              <a:solidFill>
                <a:schemeClr val="tx1"/>
              </a:solidFill>
              <a:effectLst/>
              <a:latin typeface="Symbol" charset="2"/>
              <a:ea typeface="Symbol" charset="2"/>
              <a:cs typeface="Symbol" charset="2"/>
            </a:endParaRPr>
          </a:p>
        </p:txBody>
      </p:sp>
      <p:cxnSp>
        <p:nvCxnSpPr>
          <p:cNvPr id="76" name="Straight Arrow Connector 75"/>
          <p:cNvCxnSpPr/>
          <p:nvPr/>
        </p:nvCxnSpPr>
        <p:spPr bwMode="auto">
          <a:xfrm>
            <a:off x="5251844" y="3850154"/>
            <a:ext cx="996556" cy="49324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8" name="Straight Arrow Connector 77"/>
          <p:cNvCxnSpPr/>
          <p:nvPr/>
        </p:nvCxnSpPr>
        <p:spPr bwMode="auto">
          <a:xfrm flipH="1">
            <a:off x="7086600" y="3850154"/>
            <a:ext cx="968341" cy="49324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6" name="TextBox 25"/>
          <p:cNvSpPr txBox="1"/>
          <p:nvPr/>
        </p:nvSpPr>
        <p:spPr>
          <a:xfrm>
            <a:off x="7110522" y="5118684"/>
            <a:ext cx="1279196" cy="369332"/>
          </a:xfrm>
          <a:prstGeom prst="rect">
            <a:avLst/>
          </a:prstGeom>
          <a:noFill/>
        </p:spPr>
        <p:txBody>
          <a:bodyPr wrap="none" rtlCol="0">
            <a:spAutoFit/>
          </a:bodyPr>
          <a:lstStyle/>
          <a:p>
            <a:r>
              <a:rPr lang="en-US" dirty="0" smtClean="0"/>
              <a:t>SNP effect</a:t>
            </a:r>
            <a:endParaRPr lang="en-US" dirty="0"/>
          </a:p>
        </p:txBody>
      </p:sp>
      <p:sp>
        <p:nvSpPr>
          <p:cNvPr id="29" name="TextBox 28"/>
          <p:cNvSpPr txBox="1"/>
          <p:nvPr/>
        </p:nvSpPr>
        <p:spPr>
          <a:xfrm>
            <a:off x="2661115" y="6111840"/>
            <a:ext cx="1834685" cy="307777"/>
          </a:xfrm>
          <a:prstGeom prst="rect">
            <a:avLst/>
          </a:prstGeom>
          <a:noFill/>
        </p:spPr>
        <p:txBody>
          <a:bodyPr wrap="square" rtlCol="0">
            <a:spAutoFit/>
          </a:bodyPr>
          <a:lstStyle/>
          <a:p>
            <a:r>
              <a:rPr lang="en-US" sz="1400" dirty="0" smtClean="0"/>
              <a:t>1</a:t>
            </a:r>
            <a:r>
              <a:rPr lang="en-US" altLang="zh-CN" sz="1400" dirty="0" smtClean="0"/>
              <a:t>0579</a:t>
            </a:r>
            <a:r>
              <a:rPr lang="en-US" sz="1400" dirty="0" smtClean="0"/>
              <a:t> genes</a:t>
            </a:r>
            <a:endParaRPr lang="en-US" sz="1400" dirty="0"/>
          </a:p>
        </p:txBody>
      </p:sp>
      <p:sp>
        <p:nvSpPr>
          <p:cNvPr id="33" name="TextBox 32"/>
          <p:cNvSpPr txBox="1"/>
          <p:nvPr/>
        </p:nvSpPr>
        <p:spPr>
          <a:xfrm>
            <a:off x="-1" y="861536"/>
            <a:ext cx="1598145" cy="738664"/>
          </a:xfrm>
          <a:prstGeom prst="rect">
            <a:avLst/>
          </a:prstGeom>
          <a:noFill/>
        </p:spPr>
        <p:txBody>
          <a:bodyPr wrap="square" rtlCol="0">
            <a:spAutoFit/>
          </a:bodyPr>
          <a:lstStyle/>
          <a:p>
            <a:r>
              <a:rPr lang="en-US" sz="1400" dirty="0" smtClean="0"/>
              <a:t>1</a:t>
            </a:r>
            <a:r>
              <a:rPr lang="en-US" altLang="zh-CN" sz="1400" dirty="0" smtClean="0"/>
              <a:t>0579</a:t>
            </a:r>
            <a:r>
              <a:rPr lang="en-US" sz="1400" dirty="0" smtClean="0"/>
              <a:t> </a:t>
            </a:r>
            <a:r>
              <a:rPr lang="en-US" sz="1400" dirty="0"/>
              <a:t>genes</a:t>
            </a:r>
          </a:p>
          <a:p>
            <a:endParaRPr lang="en-US" sz="1400" dirty="0" smtClean="0"/>
          </a:p>
          <a:p>
            <a:endParaRPr lang="en-US" sz="1400" dirty="0"/>
          </a:p>
        </p:txBody>
      </p:sp>
      <p:sp>
        <p:nvSpPr>
          <p:cNvPr id="35" name="TextBox 34"/>
          <p:cNvSpPr txBox="1"/>
          <p:nvPr/>
        </p:nvSpPr>
        <p:spPr>
          <a:xfrm>
            <a:off x="873408" y="4325053"/>
            <a:ext cx="1344955" cy="369332"/>
          </a:xfrm>
          <a:prstGeom prst="rect">
            <a:avLst/>
          </a:prstGeom>
          <a:noFill/>
        </p:spPr>
        <p:txBody>
          <a:bodyPr wrap="square" rtlCol="0">
            <a:spAutoFit/>
          </a:bodyPr>
          <a:lstStyle/>
          <a:p>
            <a:r>
              <a:rPr lang="en-US" dirty="0" smtClean="0"/>
              <a:t>SNP</a:t>
            </a:r>
            <a:endParaRPr lang="en-US" dirty="0"/>
          </a:p>
        </p:txBody>
      </p:sp>
      <p:pic>
        <p:nvPicPr>
          <p:cNvPr id="47" name="Picture 46"/>
          <p:cNvPicPr>
            <a:picLocks noChangeAspect="1"/>
          </p:cNvPicPr>
          <p:nvPr/>
        </p:nvPicPr>
        <p:blipFill>
          <a:blip r:embed="rId6"/>
          <a:stretch>
            <a:fillRect/>
          </a:stretch>
        </p:blipFill>
        <p:spPr>
          <a:xfrm>
            <a:off x="6096000" y="3708400"/>
            <a:ext cx="508000" cy="558800"/>
          </a:xfrm>
          <a:prstGeom prst="rect">
            <a:avLst/>
          </a:prstGeom>
        </p:spPr>
      </p:pic>
      <p:pic>
        <p:nvPicPr>
          <p:cNvPr id="48" name="Picture 47"/>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4065044" y="5073815"/>
            <a:ext cx="462068" cy="615512"/>
          </a:xfrm>
          <a:prstGeom prst="rect">
            <a:avLst/>
          </a:prstGeom>
        </p:spPr>
      </p:pic>
      <p:pic>
        <p:nvPicPr>
          <p:cNvPr id="49" name="Picture 4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149853" y="2299067"/>
            <a:ext cx="2345947" cy="215533"/>
          </a:xfrm>
          <a:prstGeom prst="rect">
            <a:avLst/>
          </a:prstGeom>
        </p:spPr>
      </p:pic>
      <p:pic>
        <p:nvPicPr>
          <p:cNvPr id="50" name="Picture 49"/>
          <p:cNvPicPr>
            <a:picLocks noChangeAspect="1"/>
          </p:cNvPicPr>
          <p:nvPr/>
        </p:nvPicPr>
        <p:blipFill>
          <a:blip r:embed="rId9"/>
          <a:stretch>
            <a:fillRect/>
          </a:stretch>
        </p:blipFill>
        <p:spPr>
          <a:xfrm>
            <a:off x="2931458" y="4600369"/>
            <a:ext cx="3003604" cy="364655"/>
          </a:xfrm>
          <a:prstGeom prst="rect">
            <a:avLst/>
          </a:prstGeom>
        </p:spPr>
      </p:pic>
      <p:pic>
        <p:nvPicPr>
          <p:cNvPr id="51" name="Picture 50"/>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867400" y="3148046"/>
            <a:ext cx="1783439" cy="509554"/>
          </a:xfrm>
          <a:prstGeom prst="rect">
            <a:avLst/>
          </a:prstGeom>
        </p:spPr>
      </p:pic>
      <p:sp>
        <p:nvSpPr>
          <p:cNvPr id="52" name="Rectangle 51"/>
          <p:cNvSpPr/>
          <p:nvPr/>
        </p:nvSpPr>
        <p:spPr bwMode="auto">
          <a:xfrm>
            <a:off x="2152878" y="2117554"/>
            <a:ext cx="2502004" cy="529958"/>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4000" b="0" i="1" u="none" strike="noStrike" cap="none" normalizeH="0" baseline="0" smtClean="0">
              <a:ln>
                <a:noFill/>
              </a:ln>
              <a:solidFill>
                <a:schemeClr val="tx1"/>
              </a:solidFill>
              <a:effectLst/>
              <a:latin typeface="Bookman Old Style" pitchFamily="18" charset="0"/>
              <a:ea typeface="宋体" pitchFamily="2" charset="-122"/>
            </a:endParaRPr>
          </a:p>
        </p:txBody>
      </p:sp>
      <p:sp>
        <p:nvSpPr>
          <p:cNvPr id="53" name="Rectangle 52"/>
          <p:cNvSpPr/>
          <p:nvPr/>
        </p:nvSpPr>
        <p:spPr bwMode="auto">
          <a:xfrm>
            <a:off x="2925129" y="4546762"/>
            <a:ext cx="3043806" cy="473446"/>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4000" b="0" i="1" u="none" strike="noStrike" cap="none" normalizeH="0" baseline="0" smtClean="0">
              <a:ln>
                <a:noFill/>
              </a:ln>
              <a:solidFill>
                <a:schemeClr val="tx1"/>
              </a:solidFill>
              <a:effectLst/>
              <a:latin typeface="Bookman Old Style" pitchFamily="18" charset="0"/>
              <a:ea typeface="宋体" pitchFamily="2" charset="-122"/>
            </a:endParaRPr>
          </a:p>
        </p:txBody>
      </p:sp>
      <p:sp>
        <p:nvSpPr>
          <p:cNvPr id="54" name="Rectangle 53"/>
          <p:cNvSpPr/>
          <p:nvPr/>
        </p:nvSpPr>
        <p:spPr bwMode="auto">
          <a:xfrm>
            <a:off x="5715000" y="3194782"/>
            <a:ext cx="2089474" cy="462818"/>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4000" b="0" i="1" u="none" strike="noStrike" cap="none" normalizeH="0" baseline="0" smtClean="0">
              <a:ln>
                <a:noFill/>
              </a:ln>
              <a:solidFill>
                <a:schemeClr val="tx1"/>
              </a:solidFill>
              <a:effectLst/>
              <a:latin typeface="Bookman Old Style" pitchFamily="18" charset="0"/>
              <a:ea typeface="宋体" pitchFamily="2" charset="-122"/>
            </a:endParaRPr>
          </a:p>
        </p:txBody>
      </p:sp>
      <p:sp>
        <p:nvSpPr>
          <p:cNvPr id="55" name="TextBox 54"/>
          <p:cNvSpPr txBox="1"/>
          <p:nvPr/>
        </p:nvSpPr>
        <p:spPr>
          <a:xfrm>
            <a:off x="3656772" y="4189508"/>
            <a:ext cx="1261884" cy="369332"/>
          </a:xfrm>
          <a:prstGeom prst="rect">
            <a:avLst/>
          </a:prstGeom>
          <a:noFill/>
        </p:spPr>
        <p:txBody>
          <a:bodyPr wrap="none" rtlCol="0">
            <a:spAutoFit/>
          </a:bodyPr>
          <a:lstStyle/>
          <a:p>
            <a:r>
              <a:rPr lang="en-US" dirty="0" smtClean="0"/>
              <a:t>First stage</a:t>
            </a:r>
            <a:endParaRPr lang="en-US" dirty="0"/>
          </a:p>
        </p:txBody>
      </p:sp>
      <p:sp>
        <p:nvSpPr>
          <p:cNvPr id="56" name="TextBox 55"/>
          <p:cNvSpPr txBox="1"/>
          <p:nvPr/>
        </p:nvSpPr>
        <p:spPr>
          <a:xfrm>
            <a:off x="6096000" y="2783354"/>
            <a:ext cx="1595309" cy="369332"/>
          </a:xfrm>
          <a:prstGeom prst="rect">
            <a:avLst/>
          </a:prstGeom>
          <a:noFill/>
        </p:spPr>
        <p:txBody>
          <a:bodyPr wrap="none" rtlCol="0">
            <a:spAutoFit/>
          </a:bodyPr>
          <a:lstStyle/>
          <a:p>
            <a:r>
              <a:rPr lang="en-US" dirty="0"/>
              <a:t>S</a:t>
            </a:r>
            <a:r>
              <a:rPr lang="en-US" dirty="0" smtClean="0"/>
              <a:t>econd stage</a:t>
            </a:r>
            <a:endParaRPr lang="en-US" dirty="0"/>
          </a:p>
        </p:txBody>
      </p:sp>
      <p:sp>
        <p:nvSpPr>
          <p:cNvPr id="57" name="TextBox 56"/>
          <p:cNvSpPr txBox="1"/>
          <p:nvPr/>
        </p:nvSpPr>
        <p:spPr>
          <a:xfrm>
            <a:off x="150862" y="2427527"/>
            <a:ext cx="1056700" cy="1477328"/>
          </a:xfrm>
          <a:prstGeom prst="rect">
            <a:avLst/>
          </a:prstGeom>
          <a:noFill/>
        </p:spPr>
        <p:txBody>
          <a:bodyPr wrap="none" rtlCol="0">
            <a:spAutoFit/>
          </a:bodyPr>
          <a:lstStyle/>
          <a:p>
            <a:pPr lvl="0" defTabSz="914400" fontAlgn="base">
              <a:spcBef>
                <a:spcPct val="0"/>
              </a:spcBef>
              <a:spcAft>
                <a:spcPct val="0"/>
              </a:spcAft>
            </a:pPr>
            <a:r>
              <a:rPr lang="en-US" b="1" i="1" dirty="0" smtClean="0">
                <a:solidFill>
                  <a:srgbClr val="000000"/>
                </a:solidFill>
                <a:latin typeface="Bookman Old Style" charset="0"/>
                <a:ea typeface="Bookman Old Style" charset="0"/>
                <a:cs typeface="Bookman Old Style" charset="0"/>
              </a:rPr>
              <a:t>v</a:t>
            </a:r>
            <a:r>
              <a:rPr lang="en-US" i="1" dirty="0" smtClean="0">
                <a:solidFill>
                  <a:srgbClr val="000000"/>
                </a:solidFill>
                <a:latin typeface="Bookman Old Style" charset="0"/>
                <a:ea typeface="Bookman Old Style" charset="0"/>
                <a:cs typeface="Bookman Old Style" charset="0"/>
              </a:rPr>
              <a:t>: liver</a:t>
            </a:r>
          </a:p>
          <a:p>
            <a:pPr lvl="0" defTabSz="914400" fontAlgn="base">
              <a:spcBef>
                <a:spcPct val="0"/>
              </a:spcBef>
              <a:spcAft>
                <a:spcPct val="0"/>
              </a:spcAft>
            </a:pPr>
            <a:r>
              <a:rPr lang="en-US" b="1" i="1" dirty="0">
                <a:solidFill>
                  <a:srgbClr val="000000"/>
                </a:solidFill>
                <a:latin typeface="Bookman Old Style" charset="0"/>
                <a:ea typeface="Bookman Old Style" charset="0"/>
                <a:cs typeface="Bookman Old Style" charset="0"/>
              </a:rPr>
              <a:t>l</a:t>
            </a:r>
            <a:r>
              <a:rPr lang="en-US" i="1" dirty="0" smtClean="0">
                <a:solidFill>
                  <a:srgbClr val="000000"/>
                </a:solidFill>
                <a:latin typeface="Bookman Old Style" charset="0"/>
                <a:ea typeface="Bookman Old Style" charset="0"/>
                <a:cs typeface="Bookman Old Style" charset="0"/>
              </a:rPr>
              <a:t>: lung</a:t>
            </a:r>
          </a:p>
          <a:p>
            <a:pPr lvl="0" defTabSz="914400" fontAlgn="base">
              <a:spcBef>
                <a:spcPct val="0"/>
              </a:spcBef>
              <a:spcAft>
                <a:spcPct val="0"/>
              </a:spcAft>
            </a:pPr>
            <a:r>
              <a:rPr lang="en-US" b="1" i="1" dirty="0" smtClean="0">
                <a:solidFill>
                  <a:srgbClr val="000000"/>
                </a:solidFill>
                <a:latin typeface="Bookman Old Style" charset="0"/>
                <a:ea typeface="Bookman Old Style" charset="0"/>
                <a:cs typeface="Bookman Old Style" charset="0"/>
              </a:rPr>
              <a:t>g</a:t>
            </a:r>
            <a:r>
              <a:rPr lang="en-US" i="1" dirty="0" smtClean="0">
                <a:solidFill>
                  <a:srgbClr val="000000"/>
                </a:solidFill>
                <a:latin typeface="Bookman Old Style" charset="0"/>
                <a:ea typeface="Bookman Old Style" charset="0"/>
                <a:cs typeface="Bookman Old Style" charset="0"/>
              </a:rPr>
              <a:t>: gene </a:t>
            </a:r>
          </a:p>
          <a:p>
            <a:pPr lvl="0" defTabSz="914400" fontAlgn="base">
              <a:spcBef>
                <a:spcPct val="0"/>
              </a:spcBef>
              <a:spcAft>
                <a:spcPct val="0"/>
              </a:spcAft>
            </a:pPr>
            <a:r>
              <a:rPr lang="en-US" b="1" i="1" dirty="0" smtClean="0">
                <a:solidFill>
                  <a:srgbClr val="000000"/>
                </a:solidFill>
                <a:latin typeface="Bookman Old Style" charset="0"/>
                <a:ea typeface="Bookman Old Style" charset="0"/>
                <a:cs typeface="Bookman Old Style" charset="0"/>
              </a:rPr>
              <a:t>k</a:t>
            </a:r>
            <a:r>
              <a:rPr lang="en-US" i="1" dirty="0" smtClean="0">
                <a:solidFill>
                  <a:srgbClr val="000000"/>
                </a:solidFill>
                <a:latin typeface="Bookman Old Style" charset="0"/>
                <a:ea typeface="Bookman Old Style" charset="0"/>
                <a:cs typeface="Bookman Old Style" charset="0"/>
              </a:rPr>
              <a:t>: SNP </a:t>
            </a:r>
            <a:endParaRPr lang="en-US" i="1" dirty="0">
              <a:solidFill>
                <a:srgbClr val="000000"/>
              </a:solidFill>
              <a:latin typeface="Bookman Old Style" charset="0"/>
              <a:ea typeface="Bookman Old Style" charset="0"/>
              <a:cs typeface="Bookman Old Style" charset="0"/>
            </a:endParaRPr>
          </a:p>
          <a:p>
            <a:r>
              <a:rPr lang="en-US" dirty="0" smtClean="0"/>
              <a:t> </a:t>
            </a:r>
            <a:endParaRPr lang="en-US" dirty="0"/>
          </a:p>
        </p:txBody>
      </p:sp>
      <p:sp>
        <p:nvSpPr>
          <p:cNvPr id="59" name="TextBox 58"/>
          <p:cNvSpPr txBox="1"/>
          <p:nvPr/>
        </p:nvSpPr>
        <p:spPr>
          <a:xfrm>
            <a:off x="58184" y="4676383"/>
            <a:ext cx="1676014" cy="307777"/>
          </a:xfrm>
          <a:prstGeom prst="rect">
            <a:avLst/>
          </a:prstGeom>
          <a:noFill/>
        </p:spPr>
        <p:txBody>
          <a:bodyPr wrap="square" rtlCol="0">
            <a:spAutoFit/>
          </a:bodyPr>
          <a:lstStyle/>
          <a:p>
            <a:r>
              <a:rPr lang="en-US" sz="1400" dirty="0" smtClean="0"/>
              <a:t>3023 SNP</a:t>
            </a:r>
            <a:endParaRPr lang="en-US" sz="1400" dirty="0"/>
          </a:p>
        </p:txBody>
      </p:sp>
    </p:spTree>
    <p:extLst>
      <p:ext uri="{BB962C8B-B14F-4D97-AF65-F5344CB8AC3E}">
        <p14:creationId xmlns:p14="http://schemas.microsoft.com/office/powerpoint/2010/main" val="959171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linds(horizontal)">
                                      <p:cBhvr>
                                        <p:cTn id="7" dur="500"/>
                                        <p:tgtEl>
                                          <p:spTgt spid="52"/>
                                        </p:tgtEl>
                                      </p:cBhvr>
                                    </p:animEffect>
                                  </p:childTnLst>
                                </p:cTn>
                              </p:par>
                              <p:par>
                                <p:cTn id="8" presetID="3" presetClass="entr" presetSubtype="1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blinds(horizontal)">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blinds(horizontal)">
                                      <p:cBhvr>
                                        <p:cTn id="15" dur="500"/>
                                        <p:tgtEl>
                                          <p:spTgt spid="51"/>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blinds(horizontal)">
                                      <p:cBhvr>
                                        <p:cTn id="18" dur="500"/>
                                        <p:tgtEl>
                                          <p:spTgt spid="54"/>
                                        </p:tgtEl>
                                      </p:cBhvr>
                                    </p:animEffect>
                                  </p:childTnLst>
                                </p:cTn>
                              </p:par>
                              <p:par>
                                <p:cTn id="19" presetID="3" presetClass="entr" presetSubtype="10"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blinds(horizontal)">
                                      <p:cBhvr>
                                        <p:cTn id="21" dur="500"/>
                                        <p:tgtEl>
                                          <p:spTgt spid="4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blinds(horizontal)">
                                      <p:cBhvr>
                                        <p:cTn id="26" dur="500"/>
                                        <p:tgtEl>
                                          <p:spTgt spid="55"/>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blinds(horizontal)">
                                      <p:cBhvr>
                                        <p:cTn id="31"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4" grpId="0" animBg="1"/>
      <p:bldP spid="55" grpId="0"/>
      <p:bldP spid="5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9526" y="5181600"/>
            <a:ext cx="1973445" cy="813886"/>
          </a:xfrm>
          <a:prstGeom prst="rect">
            <a:avLst/>
          </a:prstGeom>
        </p:spPr>
      </p:pic>
      <p:sp>
        <p:nvSpPr>
          <p:cNvPr id="21" name="Oval 20"/>
          <p:cNvSpPr/>
          <p:nvPr/>
        </p:nvSpPr>
        <p:spPr bwMode="auto">
          <a:xfrm>
            <a:off x="1600200" y="4267200"/>
            <a:ext cx="969264" cy="96926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1" u="none" strike="noStrike" cap="none" normalizeH="0" baseline="0" dirty="0" smtClean="0">
                <a:ln>
                  <a:noFill/>
                </a:ln>
                <a:solidFill>
                  <a:schemeClr val="tx1"/>
                </a:solidFill>
                <a:effectLst/>
                <a:latin typeface="Bookman Old Style" pitchFamily="18" charset="0"/>
                <a:ea typeface="宋体" pitchFamily="2" charset="-122"/>
              </a:rPr>
              <a:t>x</a:t>
            </a:r>
          </a:p>
        </p:txBody>
      </p:sp>
      <p:sp>
        <p:nvSpPr>
          <p:cNvPr id="4" name="Rectangle 3"/>
          <p:cNvSpPr/>
          <p:nvPr/>
        </p:nvSpPr>
        <p:spPr>
          <a:xfrm>
            <a:off x="52909" y="228600"/>
            <a:ext cx="7786687" cy="830997"/>
          </a:xfrm>
          <a:prstGeom prst="rect">
            <a:avLst/>
          </a:prstGeom>
        </p:spPr>
        <p:txBody>
          <a:bodyPr wrap="square">
            <a:spAutoFit/>
          </a:bodyPr>
          <a:lstStyle/>
          <a:p>
            <a:pPr defTabSz="914400"/>
            <a:r>
              <a:rPr lang="en-US" altLang="zh-CN" sz="2400" b="1" dirty="0" smtClean="0">
                <a:solidFill>
                  <a:srgbClr val="FF0000"/>
                </a:solidFill>
                <a:latin typeface="Comic Sans MS" charset="0"/>
                <a:ea typeface="Comic Sans MS" charset="0"/>
                <a:cs typeface="Comic Sans MS" charset="0"/>
              </a:rPr>
              <a:t>Method: Bayesian framework</a:t>
            </a:r>
            <a:endParaRPr lang="en-US" sz="2400" b="1" dirty="0">
              <a:solidFill>
                <a:srgbClr val="FF0000"/>
              </a:solidFill>
              <a:latin typeface="Comic Sans MS" charset="0"/>
              <a:ea typeface="Comic Sans MS" charset="0"/>
              <a:cs typeface="Comic Sans MS" charset="0"/>
            </a:endParaRPr>
          </a:p>
          <a:p>
            <a:pPr defTabSz="914400"/>
            <a:endParaRPr lang="en-US" sz="2400" b="1" dirty="0">
              <a:solidFill>
                <a:srgbClr val="000000"/>
              </a:solidFill>
              <a:latin typeface="Comic Sans MS" charset="0"/>
              <a:ea typeface="Comic Sans MS" charset="0"/>
              <a:cs typeface="Comic Sans MS" charset="0"/>
            </a:endParaRPr>
          </a:p>
        </p:txBody>
      </p:sp>
      <p:pic>
        <p:nvPicPr>
          <p:cNvPr id="10" name="Picture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27859" y="1175593"/>
            <a:ext cx="674805" cy="577007"/>
          </a:xfrm>
          <a:prstGeom prst="rect">
            <a:avLst/>
          </a:prstGeom>
        </p:spPr>
      </p:pic>
      <p:pic>
        <p:nvPicPr>
          <p:cNvPr id="12" name="Picture 1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934772" y="6111840"/>
            <a:ext cx="856428" cy="543502"/>
          </a:xfrm>
          <a:prstGeom prst="rect">
            <a:avLst/>
          </a:prstGeom>
        </p:spPr>
      </p:pic>
      <p:sp>
        <p:nvSpPr>
          <p:cNvPr id="22" name="Oval 21"/>
          <p:cNvSpPr/>
          <p:nvPr/>
        </p:nvSpPr>
        <p:spPr bwMode="auto">
          <a:xfrm>
            <a:off x="3962400" y="5733538"/>
            <a:ext cx="969264" cy="96926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i="1" dirty="0" err="1" smtClean="0">
                <a:latin typeface="Bookman Old Style" pitchFamily="18" charset="0"/>
                <a:ea typeface="宋体" pitchFamily="2" charset="-122"/>
              </a:rPr>
              <a:t>y</a:t>
            </a:r>
            <a:r>
              <a:rPr lang="en-US" sz="2800" b="1" i="1" baseline="-25000" dirty="0" err="1" smtClean="0">
                <a:latin typeface="Bookman Old Style" charset="0"/>
                <a:ea typeface="Bookman Old Style" charset="0"/>
                <a:cs typeface="Bookman Old Style" charset="0"/>
              </a:rPr>
              <a:t>v</a:t>
            </a:r>
            <a:endParaRPr kumimoji="0" lang="en-US" sz="2800" b="1" i="1" u="none" strike="noStrike" cap="none" normalizeH="0" baseline="0" dirty="0" smtClean="0">
              <a:ln>
                <a:noFill/>
              </a:ln>
              <a:solidFill>
                <a:schemeClr val="tx1"/>
              </a:solidFill>
              <a:effectLst/>
              <a:latin typeface="Bookman Old Style" charset="0"/>
              <a:ea typeface="Bookman Old Style" charset="0"/>
              <a:cs typeface="Bookman Old Style" charset="0"/>
            </a:endParaRPr>
          </a:p>
        </p:txBody>
      </p:sp>
      <p:sp>
        <p:nvSpPr>
          <p:cNvPr id="23" name="Oval 22"/>
          <p:cNvSpPr/>
          <p:nvPr/>
        </p:nvSpPr>
        <p:spPr bwMode="auto">
          <a:xfrm>
            <a:off x="6193536" y="4257880"/>
            <a:ext cx="969264" cy="969264"/>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i="1" dirty="0" err="1" smtClean="0">
                <a:latin typeface="Symbol" charset="2"/>
                <a:ea typeface="Symbol" charset="2"/>
                <a:cs typeface="Symbol" charset="2"/>
              </a:rPr>
              <a:t>b</a:t>
            </a:r>
            <a:r>
              <a:rPr lang="en-US" sz="2800" b="1" i="1" baseline="-25000" dirty="0" err="1" smtClean="0">
                <a:latin typeface="Bookman Old Style" charset="0"/>
                <a:ea typeface="Bookman Old Style" charset="0"/>
                <a:cs typeface="Bookman Old Style" charset="0"/>
              </a:rPr>
              <a:t>v</a:t>
            </a:r>
            <a:endParaRPr kumimoji="0" lang="en-US" sz="2800" b="1" i="1" u="none" strike="noStrike" cap="none" normalizeH="0" baseline="0" dirty="0" smtClean="0">
              <a:ln>
                <a:noFill/>
              </a:ln>
              <a:solidFill>
                <a:schemeClr val="tx1"/>
              </a:solidFill>
              <a:effectLst/>
              <a:latin typeface="Symbol" charset="2"/>
              <a:ea typeface="Symbol" charset="2"/>
              <a:cs typeface="Symbol" charset="2"/>
            </a:endParaRPr>
          </a:p>
        </p:txBody>
      </p:sp>
      <p:cxnSp>
        <p:nvCxnSpPr>
          <p:cNvPr id="27" name="Straight Arrow Connector 26"/>
          <p:cNvCxnSpPr/>
          <p:nvPr/>
        </p:nvCxnSpPr>
        <p:spPr bwMode="auto">
          <a:xfrm>
            <a:off x="2736846" y="5075981"/>
            <a:ext cx="1301754" cy="63901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8" name="Straight Arrow Connector 27"/>
          <p:cNvCxnSpPr/>
          <p:nvPr/>
        </p:nvCxnSpPr>
        <p:spPr bwMode="auto">
          <a:xfrm flipH="1">
            <a:off x="4775147" y="5045446"/>
            <a:ext cx="1332727" cy="66591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2" name="Oval 31"/>
          <p:cNvSpPr>
            <a:spLocks/>
          </p:cNvSpPr>
          <p:nvPr/>
        </p:nvSpPr>
        <p:spPr bwMode="auto">
          <a:xfrm>
            <a:off x="4289683" y="1142555"/>
            <a:ext cx="970927" cy="96926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i="1" dirty="0" err="1" smtClean="0">
                <a:latin typeface="Symbol" charset="2"/>
                <a:ea typeface="Symbol" charset="2"/>
                <a:cs typeface="Symbol" charset="2"/>
              </a:rPr>
              <a:t>b</a:t>
            </a:r>
            <a:r>
              <a:rPr lang="en-US" sz="2800" b="1" i="1" baseline="-25000" dirty="0" err="1" smtClean="0">
                <a:latin typeface="Bookman Old Style" charset="0"/>
                <a:ea typeface="Bookman Old Style" charset="0"/>
                <a:cs typeface="Bookman Old Style" charset="0"/>
              </a:rPr>
              <a:t>l</a:t>
            </a:r>
            <a:endParaRPr kumimoji="0" lang="en-US" sz="2800" b="0" i="1" u="none" strike="noStrike" cap="none" normalizeH="0" baseline="0" dirty="0" smtClean="0">
              <a:ln>
                <a:noFill/>
              </a:ln>
              <a:solidFill>
                <a:schemeClr val="tx1"/>
              </a:solidFill>
              <a:effectLst/>
              <a:latin typeface="Symbol" charset="2"/>
              <a:ea typeface="Symbol" charset="2"/>
              <a:cs typeface="Symbol" charset="2"/>
            </a:endParaRPr>
          </a:p>
        </p:txBody>
      </p:sp>
      <p:cxnSp>
        <p:nvCxnSpPr>
          <p:cNvPr id="34" name="Straight Arrow Connector 33"/>
          <p:cNvCxnSpPr/>
          <p:nvPr/>
        </p:nvCxnSpPr>
        <p:spPr bwMode="auto">
          <a:xfrm flipV="1">
            <a:off x="1980814" y="2396098"/>
            <a:ext cx="0" cy="17631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1" name="Oval 40"/>
          <p:cNvSpPr/>
          <p:nvPr/>
        </p:nvSpPr>
        <p:spPr bwMode="auto">
          <a:xfrm>
            <a:off x="1600200" y="1182265"/>
            <a:ext cx="969264" cy="96926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i="1" dirty="0" err="1" smtClean="0">
                <a:latin typeface="Bookman Old Style" pitchFamily="18" charset="0"/>
                <a:ea typeface="宋体" pitchFamily="2" charset="-122"/>
              </a:rPr>
              <a:t>y</a:t>
            </a:r>
            <a:r>
              <a:rPr lang="en-US" sz="2800" b="1" i="1" baseline="-25000" dirty="0" err="1" smtClean="0">
                <a:latin typeface="Bookman Old Style" pitchFamily="18" charset="0"/>
                <a:ea typeface="宋体" pitchFamily="2" charset="-122"/>
              </a:rPr>
              <a:t>l</a:t>
            </a:r>
            <a:endParaRPr kumimoji="0" lang="en-US" sz="2800" b="1" i="1" u="none" strike="noStrike" cap="none" normalizeH="0" baseline="0" dirty="0" smtClean="0">
              <a:ln>
                <a:noFill/>
              </a:ln>
              <a:solidFill>
                <a:schemeClr val="tx1"/>
              </a:solidFill>
              <a:effectLst/>
              <a:latin typeface="Bookman Old Style" pitchFamily="18" charset="0"/>
              <a:ea typeface="宋体" pitchFamily="2" charset="-122"/>
            </a:endParaRPr>
          </a:p>
        </p:txBody>
      </p:sp>
      <p:sp>
        <p:nvSpPr>
          <p:cNvPr id="60" name="Oval 59"/>
          <p:cNvSpPr>
            <a:spLocks/>
          </p:cNvSpPr>
          <p:nvPr/>
        </p:nvSpPr>
        <p:spPr bwMode="auto">
          <a:xfrm>
            <a:off x="4289683" y="3124200"/>
            <a:ext cx="970927" cy="96926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i="1" smtClean="0">
                <a:latin typeface="Symbol" charset="2"/>
                <a:ea typeface="Symbol" charset="2"/>
                <a:cs typeface="Symbol" charset="2"/>
              </a:rPr>
              <a:t>Z</a:t>
            </a:r>
            <a:endParaRPr kumimoji="0" lang="en-US" sz="1400" b="0" i="1" u="none" strike="noStrike" cap="none" normalizeH="0" baseline="0" dirty="0" smtClean="0">
              <a:ln>
                <a:noFill/>
              </a:ln>
              <a:solidFill>
                <a:schemeClr val="tx1"/>
              </a:solidFill>
              <a:effectLst/>
              <a:latin typeface="Symbol" charset="2"/>
              <a:ea typeface="Symbol" charset="2"/>
              <a:cs typeface="Symbol" charset="2"/>
            </a:endParaRPr>
          </a:p>
        </p:txBody>
      </p:sp>
      <p:cxnSp>
        <p:nvCxnSpPr>
          <p:cNvPr id="70" name="Straight Arrow Connector 69"/>
          <p:cNvCxnSpPr/>
          <p:nvPr/>
        </p:nvCxnSpPr>
        <p:spPr bwMode="auto">
          <a:xfrm flipH="1">
            <a:off x="2667000" y="1729880"/>
            <a:ext cx="145415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4" name="Straight Arrow Connector 73"/>
          <p:cNvCxnSpPr/>
          <p:nvPr/>
        </p:nvCxnSpPr>
        <p:spPr bwMode="auto">
          <a:xfrm flipH="1">
            <a:off x="4775146" y="2188019"/>
            <a:ext cx="1" cy="85998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5" name="Oval 74"/>
          <p:cNvSpPr>
            <a:spLocks/>
          </p:cNvSpPr>
          <p:nvPr/>
        </p:nvSpPr>
        <p:spPr bwMode="auto">
          <a:xfrm>
            <a:off x="8054941" y="3124200"/>
            <a:ext cx="970927" cy="96926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i="1" smtClean="0">
                <a:latin typeface="Symbol" charset="2"/>
                <a:ea typeface="Symbol" charset="2"/>
                <a:cs typeface="Symbol" charset="2"/>
              </a:rPr>
              <a:t>G</a:t>
            </a:r>
            <a:endParaRPr kumimoji="0" lang="en-US" sz="1400" b="0" i="1" u="none" strike="noStrike" cap="none" normalizeH="0" baseline="0" dirty="0" smtClean="0">
              <a:ln>
                <a:noFill/>
              </a:ln>
              <a:solidFill>
                <a:schemeClr val="tx1"/>
              </a:solidFill>
              <a:effectLst/>
              <a:latin typeface="Symbol" charset="2"/>
              <a:ea typeface="Symbol" charset="2"/>
              <a:cs typeface="Symbol" charset="2"/>
            </a:endParaRPr>
          </a:p>
        </p:txBody>
      </p:sp>
      <p:cxnSp>
        <p:nvCxnSpPr>
          <p:cNvPr id="76" name="Straight Arrow Connector 75"/>
          <p:cNvCxnSpPr/>
          <p:nvPr/>
        </p:nvCxnSpPr>
        <p:spPr bwMode="auto">
          <a:xfrm>
            <a:off x="5251844" y="3850154"/>
            <a:ext cx="996556" cy="49324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8" name="Straight Arrow Connector 77"/>
          <p:cNvCxnSpPr/>
          <p:nvPr/>
        </p:nvCxnSpPr>
        <p:spPr bwMode="auto">
          <a:xfrm flipH="1">
            <a:off x="7086600" y="3850154"/>
            <a:ext cx="968341" cy="49324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9" name="TextBox 28"/>
          <p:cNvSpPr txBox="1"/>
          <p:nvPr/>
        </p:nvSpPr>
        <p:spPr>
          <a:xfrm>
            <a:off x="2661115" y="6111840"/>
            <a:ext cx="1834685" cy="307777"/>
          </a:xfrm>
          <a:prstGeom prst="rect">
            <a:avLst/>
          </a:prstGeom>
          <a:noFill/>
        </p:spPr>
        <p:txBody>
          <a:bodyPr wrap="square" rtlCol="0">
            <a:spAutoFit/>
          </a:bodyPr>
          <a:lstStyle/>
          <a:p>
            <a:r>
              <a:rPr lang="en-US" sz="1400" dirty="0" smtClean="0"/>
              <a:t>1</a:t>
            </a:r>
            <a:r>
              <a:rPr lang="en-US" altLang="zh-CN" sz="1400" dirty="0" smtClean="0"/>
              <a:t>0579</a:t>
            </a:r>
            <a:r>
              <a:rPr lang="en-US" sz="1400" dirty="0" smtClean="0"/>
              <a:t> genes</a:t>
            </a:r>
            <a:endParaRPr lang="en-US" sz="1400" dirty="0"/>
          </a:p>
        </p:txBody>
      </p:sp>
      <p:sp>
        <p:nvSpPr>
          <p:cNvPr id="33" name="TextBox 32"/>
          <p:cNvSpPr txBox="1"/>
          <p:nvPr/>
        </p:nvSpPr>
        <p:spPr>
          <a:xfrm>
            <a:off x="-1" y="861536"/>
            <a:ext cx="1598145" cy="738664"/>
          </a:xfrm>
          <a:prstGeom prst="rect">
            <a:avLst/>
          </a:prstGeom>
          <a:noFill/>
        </p:spPr>
        <p:txBody>
          <a:bodyPr wrap="square" rtlCol="0">
            <a:spAutoFit/>
          </a:bodyPr>
          <a:lstStyle/>
          <a:p>
            <a:r>
              <a:rPr lang="en-US" sz="1400" dirty="0" smtClean="0"/>
              <a:t>1</a:t>
            </a:r>
            <a:r>
              <a:rPr lang="en-US" altLang="zh-CN" sz="1400" dirty="0" smtClean="0"/>
              <a:t>0579</a:t>
            </a:r>
            <a:r>
              <a:rPr lang="en-US" sz="1400" dirty="0" smtClean="0"/>
              <a:t> </a:t>
            </a:r>
            <a:r>
              <a:rPr lang="en-US" sz="1400" dirty="0"/>
              <a:t>genes</a:t>
            </a:r>
          </a:p>
          <a:p>
            <a:endParaRPr lang="en-US" sz="1400" dirty="0" smtClean="0"/>
          </a:p>
          <a:p>
            <a:endParaRPr lang="en-US" sz="1400" dirty="0"/>
          </a:p>
        </p:txBody>
      </p:sp>
      <p:sp>
        <p:nvSpPr>
          <p:cNvPr id="35" name="TextBox 34"/>
          <p:cNvSpPr txBox="1"/>
          <p:nvPr/>
        </p:nvSpPr>
        <p:spPr>
          <a:xfrm>
            <a:off x="873408" y="4325053"/>
            <a:ext cx="1344955" cy="369332"/>
          </a:xfrm>
          <a:prstGeom prst="rect">
            <a:avLst/>
          </a:prstGeom>
          <a:noFill/>
        </p:spPr>
        <p:txBody>
          <a:bodyPr wrap="square" rtlCol="0">
            <a:spAutoFit/>
          </a:bodyPr>
          <a:lstStyle/>
          <a:p>
            <a:r>
              <a:rPr lang="en-US" dirty="0" smtClean="0"/>
              <a:t>SNP</a:t>
            </a:r>
            <a:endParaRPr lang="en-US" dirty="0"/>
          </a:p>
        </p:txBody>
      </p:sp>
      <p:pic>
        <p:nvPicPr>
          <p:cNvPr id="47" name="Picture 46"/>
          <p:cNvPicPr>
            <a:picLocks noChangeAspect="1"/>
          </p:cNvPicPr>
          <p:nvPr/>
        </p:nvPicPr>
        <p:blipFill>
          <a:blip r:embed="rId6"/>
          <a:stretch>
            <a:fillRect/>
          </a:stretch>
        </p:blipFill>
        <p:spPr>
          <a:xfrm>
            <a:off x="6096000" y="3708400"/>
            <a:ext cx="508000" cy="558800"/>
          </a:xfrm>
          <a:prstGeom prst="rect">
            <a:avLst/>
          </a:prstGeom>
        </p:spPr>
      </p:pic>
      <p:pic>
        <p:nvPicPr>
          <p:cNvPr id="50" name="Picture 49"/>
          <p:cNvPicPr>
            <a:picLocks noChangeAspect="1"/>
          </p:cNvPicPr>
          <p:nvPr/>
        </p:nvPicPr>
        <p:blipFill>
          <a:blip r:embed="rId7"/>
          <a:stretch>
            <a:fillRect/>
          </a:stretch>
        </p:blipFill>
        <p:spPr>
          <a:xfrm>
            <a:off x="2931458" y="4600369"/>
            <a:ext cx="3003604" cy="364655"/>
          </a:xfrm>
          <a:prstGeom prst="rect">
            <a:avLst/>
          </a:prstGeom>
        </p:spPr>
      </p:pic>
      <p:pic>
        <p:nvPicPr>
          <p:cNvPr id="51" name="Picture 5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867400" y="3148046"/>
            <a:ext cx="1783439" cy="509554"/>
          </a:xfrm>
          <a:prstGeom prst="rect">
            <a:avLst/>
          </a:prstGeom>
        </p:spPr>
      </p:pic>
      <p:sp>
        <p:nvSpPr>
          <p:cNvPr id="53" name="Rectangle 52"/>
          <p:cNvSpPr/>
          <p:nvPr/>
        </p:nvSpPr>
        <p:spPr bwMode="auto">
          <a:xfrm>
            <a:off x="2925129" y="4546762"/>
            <a:ext cx="3043806" cy="473446"/>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4000" b="0" i="1" u="none" strike="noStrike" cap="none" normalizeH="0" baseline="0" smtClean="0">
              <a:ln>
                <a:noFill/>
              </a:ln>
              <a:solidFill>
                <a:schemeClr val="tx1"/>
              </a:solidFill>
              <a:effectLst/>
              <a:latin typeface="Bookman Old Style" pitchFamily="18" charset="0"/>
              <a:ea typeface="宋体" pitchFamily="2" charset="-122"/>
            </a:endParaRPr>
          </a:p>
        </p:txBody>
      </p:sp>
      <p:sp>
        <p:nvSpPr>
          <p:cNvPr id="54" name="Rectangle 53"/>
          <p:cNvSpPr/>
          <p:nvPr/>
        </p:nvSpPr>
        <p:spPr bwMode="auto">
          <a:xfrm>
            <a:off x="5715000" y="3194782"/>
            <a:ext cx="2089474" cy="462818"/>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4000" b="0" i="1" u="none" strike="noStrike" cap="none" normalizeH="0" baseline="0" smtClean="0">
              <a:ln>
                <a:noFill/>
              </a:ln>
              <a:solidFill>
                <a:schemeClr val="tx1"/>
              </a:solidFill>
              <a:effectLst/>
              <a:latin typeface="Bookman Old Style" pitchFamily="18" charset="0"/>
              <a:ea typeface="宋体" pitchFamily="2" charset="-122"/>
            </a:endParaRPr>
          </a:p>
        </p:txBody>
      </p:sp>
      <p:sp>
        <p:nvSpPr>
          <p:cNvPr id="55" name="TextBox 54"/>
          <p:cNvSpPr txBox="1"/>
          <p:nvPr/>
        </p:nvSpPr>
        <p:spPr>
          <a:xfrm>
            <a:off x="3656772" y="4189508"/>
            <a:ext cx="1261884" cy="369332"/>
          </a:xfrm>
          <a:prstGeom prst="rect">
            <a:avLst/>
          </a:prstGeom>
          <a:noFill/>
        </p:spPr>
        <p:txBody>
          <a:bodyPr wrap="none" rtlCol="0">
            <a:spAutoFit/>
          </a:bodyPr>
          <a:lstStyle/>
          <a:p>
            <a:r>
              <a:rPr lang="en-US" dirty="0" smtClean="0"/>
              <a:t>First stage</a:t>
            </a:r>
            <a:endParaRPr lang="en-US" dirty="0"/>
          </a:p>
        </p:txBody>
      </p:sp>
      <p:sp>
        <p:nvSpPr>
          <p:cNvPr id="57" name="TextBox 56"/>
          <p:cNvSpPr txBox="1"/>
          <p:nvPr/>
        </p:nvSpPr>
        <p:spPr>
          <a:xfrm>
            <a:off x="150862" y="2427527"/>
            <a:ext cx="1056700" cy="1477328"/>
          </a:xfrm>
          <a:prstGeom prst="rect">
            <a:avLst/>
          </a:prstGeom>
          <a:noFill/>
        </p:spPr>
        <p:txBody>
          <a:bodyPr wrap="none" rtlCol="0">
            <a:spAutoFit/>
          </a:bodyPr>
          <a:lstStyle/>
          <a:p>
            <a:pPr lvl="0" defTabSz="914400" fontAlgn="base">
              <a:spcBef>
                <a:spcPct val="0"/>
              </a:spcBef>
              <a:spcAft>
                <a:spcPct val="0"/>
              </a:spcAft>
            </a:pPr>
            <a:r>
              <a:rPr lang="en-US" b="1" i="1" dirty="0" smtClean="0">
                <a:solidFill>
                  <a:srgbClr val="000000"/>
                </a:solidFill>
                <a:latin typeface="Bookman Old Style" charset="0"/>
                <a:ea typeface="Bookman Old Style" charset="0"/>
                <a:cs typeface="Bookman Old Style" charset="0"/>
              </a:rPr>
              <a:t>v</a:t>
            </a:r>
            <a:r>
              <a:rPr lang="en-US" i="1" dirty="0" smtClean="0">
                <a:solidFill>
                  <a:srgbClr val="000000"/>
                </a:solidFill>
                <a:latin typeface="Bookman Old Style" charset="0"/>
                <a:ea typeface="Bookman Old Style" charset="0"/>
                <a:cs typeface="Bookman Old Style" charset="0"/>
              </a:rPr>
              <a:t>: liver</a:t>
            </a:r>
          </a:p>
          <a:p>
            <a:pPr lvl="0" defTabSz="914400" fontAlgn="base">
              <a:spcBef>
                <a:spcPct val="0"/>
              </a:spcBef>
              <a:spcAft>
                <a:spcPct val="0"/>
              </a:spcAft>
            </a:pPr>
            <a:r>
              <a:rPr lang="en-US" b="1" i="1" dirty="0">
                <a:solidFill>
                  <a:srgbClr val="000000"/>
                </a:solidFill>
                <a:latin typeface="Bookman Old Style" charset="0"/>
                <a:ea typeface="Bookman Old Style" charset="0"/>
                <a:cs typeface="Bookman Old Style" charset="0"/>
              </a:rPr>
              <a:t>l</a:t>
            </a:r>
            <a:r>
              <a:rPr lang="en-US" i="1" dirty="0" smtClean="0">
                <a:solidFill>
                  <a:srgbClr val="000000"/>
                </a:solidFill>
                <a:latin typeface="Bookman Old Style" charset="0"/>
                <a:ea typeface="Bookman Old Style" charset="0"/>
                <a:cs typeface="Bookman Old Style" charset="0"/>
              </a:rPr>
              <a:t>: lung</a:t>
            </a:r>
          </a:p>
          <a:p>
            <a:pPr lvl="0" defTabSz="914400" fontAlgn="base">
              <a:spcBef>
                <a:spcPct val="0"/>
              </a:spcBef>
              <a:spcAft>
                <a:spcPct val="0"/>
              </a:spcAft>
            </a:pPr>
            <a:r>
              <a:rPr lang="en-US" b="1" i="1" dirty="0" smtClean="0">
                <a:solidFill>
                  <a:srgbClr val="000000"/>
                </a:solidFill>
                <a:latin typeface="Bookman Old Style" charset="0"/>
                <a:ea typeface="Bookman Old Style" charset="0"/>
                <a:cs typeface="Bookman Old Style" charset="0"/>
              </a:rPr>
              <a:t>g</a:t>
            </a:r>
            <a:r>
              <a:rPr lang="en-US" i="1" dirty="0" smtClean="0">
                <a:solidFill>
                  <a:srgbClr val="000000"/>
                </a:solidFill>
                <a:latin typeface="Bookman Old Style" charset="0"/>
                <a:ea typeface="Bookman Old Style" charset="0"/>
                <a:cs typeface="Bookman Old Style" charset="0"/>
              </a:rPr>
              <a:t>: gene </a:t>
            </a:r>
          </a:p>
          <a:p>
            <a:pPr lvl="0" defTabSz="914400" fontAlgn="base">
              <a:spcBef>
                <a:spcPct val="0"/>
              </a:spcBef>
              <a:spcAft>
                <a:spcPct val="0"/>
              </a:spcAft>
            </a:pPr>
            <a:r>
              <a:rPr lang="en-US" b="1" i="1" dirty="0" smtClean="0">
                <a:solidFill>
                  <a:srgbClr val="000000"/>
                </a:solidFill>
                <a:latin typeface="Bookman Old Style" charset="0"/>
                <a:ea typeface="Bookman Old Style" charset="0"/>
                <a:cs typeface="Bookman Old Style" charset="0"/>
              </a:rPr>
              <a:t>k</a:t>
            </a:r>
            <a:r>
              <a:rPr lang="en-US" i="1" dirty="0" smtClean="0">
                <a:solidFill>
                  <a:srgbClr val="000000"/>
                </a:solidFill>
                <a:latin typeface="Bookman Old Style" charset="0"/>
                <a:ea typeface="Bookman Old Style" charset="0"/>
                <a:cs typeface="Bookman Old Style" charset="0"/>
              </a:rPr>
              <a:t>: SNP </a:t>
            </a:r>
            <a:endParaRPr lang="en-US" i="1" dirty="0">
              <a:solidFill>
                <a:srgbClr val="000000"/>
              </a:solidFill>
              <a:latin typeface="Bookman Old Style" charset="0"/>
              <a:ea typeface="Bookman Old Style" charset="0"/>
              <a:cs typeface="Bookman Old Style" charset="0"/>
            </a:endParaRPr>
          </a:p>
          <a:p>
            <a:r>
              <a:rPr lang="en-US" dirty="0" smtClean="0"/>
              <a:t> </a:t>
            </a:r>
            <a:endParaRPr lang="en-US" dirty="0"/>
          </a:p>
        </p:txBody>
      </p:sp>
      <p:sp>
        <p:nvSpPr>
          <p:cNvPr id="59" name="TextBox 58"/>
          <p:cNvSpPr txBox="1"/>
          <p:nvPr/>
        </p:nvSpPr>
        <p:spPr>
          <a:xfrm>
            <a:off x="58184" y="4676383"/>
            <a:ext cx="1676014" cy="307777"/>
          </a:xfrm>
          <a:prstGeom prst="rect">
            <a:avLst/>
          </a:prstGeom>
          <a:noFill/>
        </p:spPr>
        <p:txBody>
          <a:bodyPr wrap="square" rtlCol="0">
            <a:spAutoFit/>
          </a:bodyPr>
          <a:lstStyle/>
          <a:p>
            <a:r>
              <a:rPr lang="en-US" sz="1400" dirty="0" smtClean="0"/>
              <a:t>3023 SNP</a:t>
            </a:r>
            <a:endParaRPr lang="en-US" sz="1400" dirty="0"/>
          </a:p>
        </p:txBody>
      </p:sp>
      <p:pic>
        <p:nvPicPr>
          <p:cNvPr id="38" name="Picture 3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858000" y="1524000"/>
            <a:ext cx="1499895" cy="1365976"/>
          </a:xfrm>
          <a:prstGeom prst="rect">
            <a:avLst/>
          </a:prstGeom>
        </p:spPr>
      </p:pic>
      <p:pic>
        <p:nvPicPr>
          <p:cNvPr id="39" name="Picture 38"/>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265891" y="1600200"/>
            <a:ext cx="1368627" cy="1414554"/>
          </a:xfrm>
          <a:prstGeom prst="rect">
            <a:avLst/>
          </a:prstGeom>
        </p:spPr>
      </p:pic>
      <p:sp>
        <p:nvSpPr>
          <p:cNvPr id="40" name="TextBox 39"/>
          <p:cNvSpPr txBox="1"/>
          <p:nvPr/>
        </p:nvSpPr>
        <p:spPr>
          <a:xfrm>
            <a:off x="6096000" y="1107132"/>
            <a:ext cx="1826141" cy="369332"/>
          </a:xfrm>
          <a:prstGeom prst="rect">
            <a:avLst/>
          </a:prstGeom>
          <a:noFill/>
        </p:spPr>
        <p:txBody>
          <a:bodyPr wrap="none" rtlCol="0">
            <a:spAutoFit/>
          </a:bodyPr>
          <a:lstStyle/>
          <a:p>
            <a:r>
              <a:rPr lang="en-US" b="1" dirty="0" smtClean="0">
                <a:solidFill>
                  <a:srgbClr val="FF0000"/>
                </a:solidFill>
              </a:rPr>
              <a:t>Absolute value</a:t>
            </a:r>
            <a:endParaRPr lang="en-US" b="1" dirty="0">
              <a:solidFill>
                <a:srgbClr val="FF0000"/>
              </a:solidFill>
            </a:endParaRPr>
          </a:p>
        </p:txBody>
      </p:sp>
      <p:pic>
        <p:nvPicPr>
          <p:cNvPr id="2" name="Picture 1"/>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839596" y="4129205"/>
            <a:ext cx="1186272" cy="800923"/>
          </a:xfrm>
          <a:prstGeom prst="rect">
            <a:avLst/>
          </a:prstGeom>
        </p:spPr>
      </p:pic>
      <p:pic>
        <p:nvPicPr>
          <p:cNvPr id="42" name="Picture 41"/>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149853" y="2299067"/>
            <a:ext cx="2345947" cy="215533"/>
          </a:xfrm>
          <a:prstGeom prst="rect">
            <a:avLst/>
          </a:prstGeom>
        </p:spPr>
      </p:pic>
      <p:sp>
        <p:nvSpPr>
          <p:cNvPr id="43" name="Rectangle 42"/>
          <p:cNvSpPr/>
          <p:nvPr/>
        </p:nvSpPr>
        <p:spPr bwMode="auto">
          <a:xfrm>
            <a:off x="2152878" y="2117554"/>
            <a:ext cx="2502004" cy="529958"/>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4000" b="0" i="1" u="none" strike="noStrike" cap="none" normalizeH="0" baseline="0" smtClean="0">
              <a:ln>
                <a:noFill/>
              </a:ln>
              <a:solidFill>
                <a:schemeClr val="tx1"/>
              </a:solidFill>
              <a:effectLst/>
              <a:latin typeface="Bookman Old Style" pitchFamily="18" charset="0"/>
              <a:ea typeface="宋体" pitchFamily="2" charset="-122"/>
            </a:endParaRPr>
          </a:p>
        </p:txBody>
      </p:sp>
      <p:pic>
        <p:nvPicPr>
          <p:cNvPr id="44" name="Picture 43"/>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4065044" y="5073815"/>
            <a:ext cx="462068" cy="615512"/>
          </a:xfrm>
          <a:prstGeom prst="rect">
            <a:avLst/>
          </a:prstGeom>
        </p:spPr>
      </p:pic>
    </p:spTree>
    <p:extLst>
      <p:ext uri="{BB962C8B-B14F-4D97-AF65-F5344CB8AC3E}">
        <p14:creationId xmlns:p14="http://schemas.microsoft.com/office/powerpoint/2010/main" val="1542537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linds(horizontal)">
                                      <p:cBhvr>
                                        <p:cTn id="7" dur="500"/>
                                        <p:tgtEl>
                                          <p:spTgt spid="39"/>
                                        </p:tgtEl>
                                      </p:cBhvr>
                                    </p:animEffect>
                                  </p:childTnLst>
                                </p:cTn>
                              </p:par>
                              <p:par>
                                <p:cTn id="8" presetID="3" presetClass="entr" presetSubtype="1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blinds(horizontal)">
                                      <p:cBhvr>
                                        <p:cTn id="10" dur="500"/>
                                        <p:tgtEl>
                                          <p:spTgt spid="3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blinds(horizontal)">
                                      <p:cBhvr>
                                        <p:cTn id="13" dur="500"/>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linds(horizontal)">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62200" y="2971800"/>
            <a:ext cx="5943600" cy="1015663"/>
          </a:xfrm>
          <a:prstGeom prst="rect">
            <a:avLst/>
          </a:prstGeom>
        </p:spPr>
        <p:txBody>
          <a:bodyPr wrap="square">
            <a:spAutoFit/>
          </a:bodyPr>
          <a:lstStyle/>
          <a:p>
            <a:pPr defTabSz="914400"/>
            <a:r>
              <a:rPr lang="en-US" sz="3600" b="1" dirty="0" smtClean="0">
                <a:solidFill>
                  <a:srgbClr val="FF0000"/>
                </a:solidFill>
                <a:latin typeface="Comic Sans MS" pitchFamily="66" charset="0"/>
                <a:ea typeface="宋体"/>
                <a:cs typeface="Times New Roman" pitchFamily="18" charset="0"/>
              </a:rPr>
              <a:t>I. Introduction</a:t>
            </a:r>
            <a:endParaRPr lang="en-US" sz="3600" b="1" dirty="0">
              <a:solidFill>
                <a:srgbClr val="FF0000"/>
              </a:solidFill>
              <a:latin typeface="Comic Sans MS" pitchFamily="66" charset="0"/>
              <a:ea typeface="宋体"/>
              <a:cs typeface="Times New Roman" pitchFamily="18" charset="0"/>
            </a:endParaRPr>
          </a:p>
          <a:p>
            <a:pPr defTabSz="914400"/>
            <a:endParaRPr lang="en-US" sz="2400" b="1" dirty="0">
              <a:solidFill>
                <a:srgbClr val="000000"/>
              </a:solidFill>
              <a:latin typeface="Comic Sans MS" pitchFamily="66" charset="0"/>
              <a:ea typeface="宋体"/>
              <a:cs typeface="Times New Roman" pitchFamily="18" charset="0"/>
            </a:endParaRPr>
          </a:p>
        </p:txBody>
      </p:sp>
    </p:spTree>
    <p:extLst>
      <p:ext uri="{BB962C8B-B14F-4D97-AF65-F5344CB8AC3E}">
        <p14:creationId xmlns:p14="http://schemas.microsoft.com/office/powerpoint/2010/main" val="8332648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97766" y="308730"/>
            <a:ext cx="7786687" cy="830997"/>
          </a:xfrm>
          <a:prstGeom prst="rect">
            <a:avLst/>
          </a:prstGeom>
        </p:spPr>
        <p:txBody>
          <a:bodyPr wrap="square">
            <a:spAutoFit/>
          </a:bodyPr>
          <a:lstStyle/>
          <a:p>
            <a:pPr defTabSz="914400"/>
            <a:r>
              <a:rPr lang="en-US" sz="2400" b="1" dirty="0">
                <a:solidFill>
                  <a:srgbClr val="FF0000"/>
                </a:solidFill>
                <a:latin typeface="Comic Sans MS" pitchFamily="66" charset="0"/>
                <a:cs typeface="Times New Roman" pitchFamily="18" charset="0"/>
              </a:rPr>
              <a:t>Estimation </a:t>
            </a:r>
            <a:r>
              <a:rPr lang="en-US" sz="2400" b="1" dirty="0" smtClean="0">
                <a:solidFill>
                  <a:srgbClr val="FF0000"/>
                </a:solidFill>
                <a:latin typeface="Comic Sans MS" pitchFamily="66" charset="0"/>
                <a:cs typeface="Times New Roman" pitchFamily="18" charset="0"/>
              </a:rPr>
              <a:t>of posterior </a:t>
            </a:r>
            <a:r>
              <a:rPr lang="en-US" sz="2400" b="1" dirty="0">
                <a:solidFill>
                  <a:srgbClr val="FF0000"/>
                </a:solidFill>
                <a:latin typeface="Comic Sans MS" pitchFamily="66" charset="0"/>
                <a:cs typeface="Times New Roman" pitchFamily="18" charset="0"/>
              </a:rPr>
              <a:t>mean </a:t>
            </a:r>
            <a:endParaRPr lang="en-US" sz="2400" b="1" dirty="0">
              <a:solidFill>
                <a:srgbClr val="FF0000"/>
              </a:solidFill>
              <a:latin typeface="Comic Sans MS" pitchFamily="66" charset="0"/>
              <a:ea typeface="宋体"/>
              <a:cs typeface="Times New Roman" pitchFamily="18" charset="0"/>
            </a:endParaRPr>
          </a:p>
          <a:p>
            <a:pPr defTabSz="914400"/>
            <a:endParaRPr lang="en-US" sz="2400" b="1" dirty="0">
              <a:solidFill>
                <a:srgbClr val="000000"/>
              </a:solidFill>
              <a:latin typeface="Comic Sans MS" pitchFamily="66" charset="0"/>
              <a:ea typeface="宋体"/>
              <a:cs typeface="Times New Roman" pitchFamily="18" charset="0"/>
            </a:endParaRPr>
          </a:p>
        </p:txBody>
      </p:sp>
      <p:pic>
        <p:nvPicPr>
          <p:cNvPr id="5" name="Picture 4"/>
          <p:cNvPicPr>
            <a:picLocks noChangeAspect="1"/>
          </p:cNvPicPr>
          <p:nvPr/>
        </p:nvPicPr>
        <p:blipFill>
          <a:blip r:embed="rId3"/>
          <a:stretch>
            <a:fillRect/>
          </a:stretch>
        </p:blipFill>
        <p:spPr>
          <a:xfrm>
            <a:off x="1295400" y="1139727"/>
            <a:ext cx="5867400" cy="1608617"/>
          </a:xfrm>
          <a:prstGeom prst="rect">
            <a:avLst/>
          </a:prstGeom>
        </p:spPr>
      </p:pic>
      <p:sp>
        <p:nvSpPr>
          <p:cNvPr id="10" name="TextBox 9"/>
          <p:cNvSpPr txBox="1"/>
          <p:nvPr/>
        </p:nvSpPr>
        <p:spPr>
          <a:xfrm>
            <a:off x="381000" y="3208819"/>
            <a:ext cx="8763000" cy="3477875"/>
          </a:xfrm>
          <a:prstGeom prst="rect">
            <a:avLst/>
          </a:prstGeom>
          <a:noFill/>
        </p:spPr>
        <p:txBody>
          <a:bodyPr wrap="square" rtlCol="0">
            <a:spAutoFit/>
          </a:bodyPr>
          <a:lstStyle/>
          <a:p>
            <a:pPr marL="342900" indent="-342900">
              <a:buClr>
                <a:srgbClr val="FF0000"/>
              </a:buClr>
              <a:buFont typeface="Wingdings" charset="2"/>
              <a:buChar char="Ø"/>
            </a:pPr>
            <a:r>
              <a:rPr lang="en-US" sz="2000" dirty="0" smtClean="0">
                <a:latin typeface="Symbol" charset="2"/>
                <a:ea typeface="Symbol" charset="2"/>
                <a:cs typeface="Symbol" charset="2"/>
              </a:rPr>
              <a:t>l</a:t>
            </a:r>
            <a:r>
              <a:rPr lang="en-US" sz="2000" dirty="0" smtClean="0">
                <a:latin typeface="Comic Sans MS" charset="0"/>
                <a:ea typeface="Comic Sans MS" charset="0"/>
                <a:cs typeface="Comic Sans MS" charset="0"/>
              </a:rPr>
              <a:t>, </a:t>
            </a:r>
            <a:r>
              <a:rPr lang="en-US" sz="2000" dirty="0">
                <a:latin typeface="Comic Sans MS" charset="0"/>
                <a:ea typeface="Comic Sans MS" charset="0"/>
                <a:cs typeface="Comic Sans MS" charset="0"/>
              </a:rPr>
              <a:t>"shrinkage" </a:t>
            </a:r>
            <a:r>
              <a:rPr lang="en-US" sz="2000" dirty="0" smtClean="0">
                <a:latin typeface="Comic Sans MS" charset="0"/>
                <a:ea typeface="Comic Sans MS" charset="0"/>
                <a:cs typeface="Comic Sans MS" charset="0"/>
              </a:rPr>
              <a:t>term, a function of </a:t>
            </a:r>
            <a:r>
              <a:rPr lang="en-US" sz="2000" dirty="0">
                <a:latin typeface="Comic Sans MS" charset="0"/>
                <a:ea typeface="Comic Sans MS" charset="0"/>
                <a:cs typeface="Comic Sans MS" charset="0"/>
              </a:rPr>
              <a:t>the two </a:t>
            </a:r>
            <a:r>
              <a:rPr lang="en-US" sz="2000" dirty="0" smtClean="0">
                <a:latin typeface="Comic Sans MS" charset="0"/>
                <a:ea typeface="Comic Sans MS" charset="0"/>
                <a:cs typeface="Comic Sans MS" charset="0"/>
              </a:rPr>
              <a:t>variances,         and       </a:t>
            </a:r>
            <a:r>
              <a:rPr lang="en-US" sz="2000" dirty="0" smtClean="0"/>
              <a:t>;</a:t>
            </a:r>
          </a:p>
          <a:p>
            <a:pPr marL="342900" indent="-342900">
              <a:buClr>
                <a:srgbClr val="FF0000"/>
              </a:buClr>
              <a:buFont typeface="Wingdings" charset="2"/>
              <a:buChar char="Ø"/>
            </a:pPr>
            <a:endParaRPr lang="en-US" sz="2000" dirty="0"/>
          </a:p>
          <a:p>
            <a:pPr marL="342900" indent="-342900">
              <a:buClr>
                <a:srgbClr val="FF0000"/>
              </a:buClr>
              <a:buFont typeface="Wingdings" charset="2"/>
              <a:buChar char="Ø"/>
            </a:pPr>
            <a:r>
              <a:rPr lang="en-US" sz="2000" dirty="0" smtClean="0">
                <a:latin typeface="Symbol" charset="2"/>
                <a:ea typeface="Symbol" charset="2"/>
                <a:cs typeface="Symbol" charset="2"/>
              </a:rPr>
              <a:t> l   </a:t>
            </a:r>
            <a:r>
              <a:rPr lang="en-US" sz="2000" dirty="0" smtClean="0">
                <a:latin typeface="Comic Sans MS" charset="0"/>
                <a:ea typeface="Comic Sans MS" charset="0"/>
                <a:cs typeface="Comic Sans MS" charset="0"/>
              </a:rPr>
              <a:t>indicates </a:t>
            </a:r>
            <a:r>
              <a:rPr lang="en-US" sz="2000" dirty="0">
                <a:latin typeface="Comic Sans MS" charset="0"/>
                <a:ea typeface="Comic Sans MS" charset="0"/>
                <a:cs typeface="Comic Sans MS" charset="0"/>
              </a:rPr>
              <a:t>how much the MLE </a:t>
            </a:r>
            <a:r>
              <a:rPr lang="en-US" sz="2000" dirty="0" smtClean="0">
                <a:latin typeface="Comic Sans MS" charset="0"/>
                <a:ea typeface="Comic Sans MS" charset="0"/>
                <a:cs typeface="Comic Sans MS" charset="0"/>
              </a:rPr>
              <a:t>is shrunk </a:t>
            </a:r>
            <a:r>
              <a:rPr lang="en-US" sz="2000" dirty="0">
                <a:latin typeface="Comic Sans MS" charset="0"/>
                <a:ea typeface="Comic Sans MS" charset="0"/>
                <a:cs typeface="Comic Sans MS" charset="0"/>
              </a:rPr>
              <a:t>towards the prior </a:t>
            </a:r>
            <a:r>
              <a:rPr lang="en-US" sz="2000" dirty="0" smtClean="0">
                <a:latin typeface="Comic Sans MS" charset="0"/>
                <a:ea typeface="Comic Sans MS" charset="0"/>
                <a:cs typeface="Comic Sans MS" charset="0"/>
              </a:rPr>
              <a:t>mean</a:t>
            </a:r>
            <a:r>
              <a:rPr lang="en-US" sz="2000" dirty="0" smtClean="0"/>
              <a:t>;</a:t>
            </a:r>
          </a:p>
          <a:p>
            <a:pPr marL="342900" indent="-342900">
              <a:buClr>
                <a:srgbClr val="FF0000"/>
              </a:buClr>
              <a:buFont typeface="Wingdings" charset="2"/>
              <a:buChar char="Ø"/>
            </a:pPr>
            <a:endParaRPr lang="en-US" sz="2000" dirty="0"/>
          </a:p>
          <a:p>
            <a:pPr marL="342900" indent="-342900">
              <a:lnSpc>
                <a:spcPct val="150000"/>
              </a:lnSpc>
              <a:buClr>
                <a:srgbClr val="FF0000"/>
              </a:buClr>
              <a:buFont typeface="Wingdings" charset="2"/>
              <a:buChar char="Ø"/>
            </a:pPr>
            <a:r>
              <a:rPr lang="en-US" sz="2000" dirty="0" smtClean="0"/>
              <a:t>When        is </a:t>
            </a:r>
            <a:r>
              <a:rPr lang="en-US" sz="2000" dirty="0"/>
              <a:t>large </a:t>
            </a:r>
            <a:r>
              <a:rPr lang="en-US" sz="2000" dirty="0" smtClean="0"/>
              <a:t>(less informative prior </a:t>
            </a:r>
            <a:r>
              <a:rPr lang="en-US" sz="2000" dirty="0"/>
              <a:t>of mouse lung </a:t>
            </a:r>
            <a:r>
              <a:rPr lang="en-US" sz="2000" dirty="0" err="1"/>
              <a:t>eQTL</a:t>
            </a:r>
            <a:r>
              <a:rPr lang="en-US" sz="2000" dirty="0"/>
              <a:t>) </a:t>
            </a:r>
            <a:r>
              <a:rPr lang="en-US" sz="2000" dirty="0" smtClean="0"/>
              <a:t/>
            </a:r>
            <a:br>
              <a:rPr lang="en-US" sz="2000" dirty="0" smtClean="0"/>
            </a:br>
            <a:r>
              <a:rPr lang="en-US" sz="2000" dirty="0" smtClean="0"/>
              <a:t>and         is small</a:t>
            </a:r>
            <a:r>
              <a:rPr lang="en-US" sz="2000" dirty="0"/>
              <a:t>,</a:t>
            </a:r>
            <a:r>
              <a:rPr lang="en-US" sz="2000" dirty="0" smtClean="0"/>
              <a:t> </a:t>
            </a:r>
            <a:r>
              <a:rPr lang="en-US" sz="2000" dirty="0">
                <a:latin typeface="Symbol" charset="2"/>
                <a:ea typeface="Symbol" charset="2"/>
                <a:cs typeface="Symbol" charset="2"/>
              </a:rPr>
              <a:t>l          </a:t>
            </a:r>
            <a:r>
              <a:rPr lang="en-US" sz="2000" dirty="0"/>
              <a:t>to 1, less influence </a:t>
            </a:r>
            <a:r>
              <a:rPr lang="en-US" altLang="zh-CN" sz="2000" dirty="0" smtClean="0"/>
              <a:t>of</a:t>
            </a:r>
            <a:r>
              <a:rPr lang="en-US" sz="2000" dirty="0" smtClean="0"/>
              <a:t> prior;</a:t>
            </a:r>
          </a:p>
          <a:p>
            <a:pPr>
              <a:buClr>
                <a:srgbClr val="FF0000"/>
              </a:buClr>
            </a:pPr>
            <a:r>
              <a:rPr lang="en-US" sz="2000" dirty="0"/>
              <a:t> </a:t>
            </a:r>
            <a:endParaRPr lang="en-US" sz="2000" dirty="0" smtClean="0"/>
          </a:p>
          <a:p>
            <a:pPr marL="342900" indent="-342900">
              <a:buClr>
                <a:srgbClr val="FF0000"/>
              </a:buClr>
              <a:buFont typeface="Wingdings" charset="2"/>
              <a:buChar char="Ø"/>
            </a:pPr>
            <a:r>
              <a:rPr lang="en-US" sz="2000" dirty="0"/>
              <a:t>W</a:t>
            </a:r>
            <a:r>
              <a:rPr lang="en-US" sz="2000" dirty="0" smtClean="0"/>
              <a:t>hen         is </a:t>
            </a:r>
            <a:r>
              <a:rPr lang="en-US" sz="2000" dirty="0"/>
              <a:t>small (more informative prior) and  </a:t>
            </a:r>
            <a:r>
              <a:rPr lang="en-US" sz="2000" dirty="0" smtClean="0"/>
              <a:t>      is </a:t>
            </a:r>
            <a:r>
              <a:rPr lang="en-US" sz="2000" dirty="0"/>
              <a:t>large</a:t>
            </a:r>
            <a:r>
              <a:rPr lang="en-US" sz="2000" dirty="0" smtClean="0"/>
              <a:t>,</a:t>
            </a:r>
            <a:r>
              <a:rPr lang="en-US" sz="2000" dirty="0">
                <a:latin typeface="Symbol" charset="2"/>
                <a:ea typeface="Symbol" charset="2"/>
                <a:cs typeface="Symbol" charset="2"/>
              </a:rPr>
              <a:t> </a:t>
            </a:r>
            <a:r>
              <a:rPr lang="en-US" sz="2000" dirty="0" smtClean="0">
                <a:latin typeface="Symbol" charset="2"/>
                <a:ea typeface="Symbol" charset="2"/>
                <a:cs typeface="Symbol" charset="2"/>
              </a:rPr>
              <a:t> l  </a:t>
            </a:r>
            <a:r>
              <a:rPr lang="en-US" sz="2000" dirty="0" smtClean="0"/>
              <a:t>    to </a:t>
            </a:r>
            <a:r>
              <a:rPr lang="en-US" sz="2000" dirty="0"/>
              <a:t>0, </a:t>
            </a:r>
            <a:r>
              <a:rPr lang="en-US" sz="2000" dirty="0" smtClean="0"/>
              <a:t>more </a:t>
            </a:r>
            <a:r>
              <a:rPr lang="en-US" sz="2000" dirty="0"/>
              <a:t>influence </a:t>
            </a:r>
            <a:r>
              <a:rPr lang="en-US" altLang="zh-CN" sz="2000" dirty="0" smtClean="0"/>
              <a:t>of</a:t>
            </a:r>
            <a:r>
              <a:rPr lang="en-US" sz="2000" dirty="0" smtClean="0"/>
              <a:t> </a:t>
            </a:r>
            <a:r>
              <a:rPr lang="en-US" sz="2000" dirty="0"/>
              <a:t>the prior.</a:t>
            </a:r>
            <a:endParaRPr lang="en-US" sz="2000" dirty="0" smtClean="0"/>
          </a:p>
          <a:p>
            <a:endParaRPr lang="en-US" sz="2000" dirty="0"/>
          </a:p>
        </p:txBody>
      </p:sp>
      <p:pic>
        <p:nvPicPr>
          <p:cNvPr id="14" name="Picture 13"/>
          <p:cNvPicPr>
            <a:picLocks noChangeAspect="1"/>
          </p:cNvPicPr>
          <p:nvPr/>
        </p:nvPicPr>
        <p:blipFill>
          <a:blip r:embed="rId4"/>
          <a:stretch>
            <a:fillRect/>
          </a:stretch>
        </p:blipFill>
        <p:spPr>
          <a:xfrm>
            <a:off x="7035800" y="3213100"/>
            <a:ext cx="508000" cy="520700"/>
          </a:xfrm>
          <a:prstGeom prst="rect">
            <a:avLst/>
          </a:prstGeom>
        </p:spPr>
      </p:pic>
      <p:pic>
        <p:nvPicPr>
          <p:cNvPr id="15" name="Picture 14"/>
          <p:cNvPicPr>
            <a:picLocks noChangeAspect="1"/>
          </p:cNvPicPr>
          <p:nvPr/>
        </p:nvPicPr>
        <p:blipFill>
          <a:blip r:embed="rId5"/>
          <a:stretch>
            <a:fillRect/>
          </a:stretch>
        </p:blipFill>
        <p:spPr>
          <a:xfrm>
            <a:off x="8229600" y="3195171"/>
            <a:ext cx="393700" cy="381000"/>
          </a:xfrm>
          <a:prstGeom prst="rect">
            <a:avLst/>
          </a:prstGeom>
        </p:spPr>
      </p:pic>
      <p:sp>
        <p:nvSpPr>
          <p:cNvPr id="16" name="Rectangle 15"/>
          <p:cNvSpPr/>
          <p:nvPr/>
        </p:nvSpPr>
        <p:spPr>
          <a:xfrm>
            <a:off x="4603376" y="2425178"/>
            <a:ext cx="780983" cy="646331"/>
          </a:xfrm>
          <a:prstGeom prst="rect">
            <a:avLst/>
          </a:prstGeom>
        </p:spPr>
        <p:txBody>
          <a:bodyPr wrap="none">
            <a:spAutoFit/>
          </a:bodyPr>
          <a:lstStyle/>
          <a:p>
            <a:r>
              <a:rPr lang="en-US" dirty="0">
                <a:solidFill>
                  <a:srgbClr val="FF0000"/>
                </a:solidFill>
                <a:latin typeface="Comic Sans MS" charset="0"/>
                <a:ea typeface="Comic Sans MS" charset="0"/>
                <a:cs typeface="Comic Sans MS" charset="0"/>
              </a:rPr>
              <a:t>P</a:t>
            </a:r>
            <a:r>
              <a:rPr lang="en-US" dirty="0" smtClean="0">
                <a:solidFill>
                  <a:srgbClr val="FF0000"/>
                </a:solidFill>
                <a:latin typeface="Comic Sans MS" charset="0"/>
                <a:ea typeface="Comic Sans MS" charset="0"/>
                <a:cs typeface="Comic Sans MS" charset="0"/>
              </a:rPr>
              <a:t>rior </a:t>
            </a:r>
          </a:p>
          <a:p>
            <a:r>
              <a:rPr lang="en-US" dirty="0" smtClean="0">
                <a:solidFill>
                  <a:srgbClr val="FF0000"/>
                </a:solidFill>
                <a:latin typeface="Comic Sans MS" charset="0"/>
                <a:ea typeface="Comic Sans MS" charset="0"/>
                <a:cs typeface="Comic Sans MS" charset="0"/>
              </a:rPr>
              <a:t>mean</a:t>
            </a:r>
            <a:endParaRPr lang="en-US" dirty="0">
              <a:solidFill>
                <a:srgbClr val="FF0000"/>
              </a:solidFill>
              <a:latin typeface="Comic Sans MS" charset="0"/>
              <a:ea typeface="Comic Sans MS" charset="0"/>
              <a:cs typeface="Comic Sans MS" charset="0"/>
            </a:endParaRPr>
          </a:p>
        </p:txBody>
      </p:sp>
      <p:sp>
        <p:nvSpPr>
          <p:cNvPr id="17" name="Rectangle 16"/>
          <p:cNvSpPr/>
          <p:nvPr/>
        </p:nvSpPr>
        <p:spPr bwMode="auto">
          <a:xfrm>
            <a:off x="4419600" y="1600200"/>
            <a:ext cx="945523" cy="776076"/>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4000" b="0" i="1" u="none" strike="noStrike" cap="none" normalizeH="0" baseline="0" smtClean="0">
              <a:ln>
                <a:noFill/>
              </a:ln>
              <a:solidFill>
                <a:schemeClr val="tx1"/>
              </a:solidFill>
              <a:effectLst/>
              <a:latin typeface="Bookman Old Style" pitchFamily="18" charset="0"/>
              <a:ea typeface="宋体" pitchFamily="2" charset="-122"/>
            </a:endParaRPr>
          </a:p>
        </p:txBody>
      </p:sp>
      <p:pic>
        <p:nvPicPr>
          <p:cNvPr id="21" name="Picture 20"/>
          <p:cNvPicPr>
            <a:picLocks noChangeAspect="1"/>
          </p:cNvPicPr>
          <p:nvPr/>
        </p:nvPicPr>
        <p:blipFill>
          <a:blip r:embed="rId5"/>
          <a:stretch>
            <a:fillRect/>
          </a:stretch>
        </p:blipFill>
        <p:spPr>
          <a:xfrm>
            <a:off x="1559858" y="4504761"/>
            <a:ext cx="393700" cy="381000"/>
          </a:xfrm>
          <a:prstGeom prst="rect">
            <a:avLst/>
          </a:prstGeom>
        </p:spPr>
      </p:pic>
      <p:pic>
        <p:nvPicPr>
          <p:cNvPr id="24" name="Picture 23"/>
          <p:cNvPicPr>
            <a:picLocks noChangeAspect="1"/>
          </p:cNvPicPr>
          <p:nvPr/>
        </p:nvPicPr>
        <p:blipFill>
          <a:blip r:embed="rId4"/>
          <a:stretch>
            <a:fillRect/>
          </a:stretch>
        </p:blipFill>
        <p:spPr>
          <a:xfrm>
            <a:off x="1295400" y="4953000"/>
            <a:ext cx="487394" cy="499579"/>
          </a:xfrm>
          <a:prstGeom prst="rect">
            <a:avLst/>
          </a:prstGeom>
        </p:spPr>
      </p:pic>
      <p:pic>
        <p:nvPicPr>
          <p:cNvPr id="25" name="Picture 24"/>
          <p:cNvPicPr>
            <a:picLocks noChangeAspect="1"/>
          </p:cNvPicPr>
          <p:nvPr/>
        </p:nvPicPr>
        <p:blipFill>
          <a:blip r:embed="rId5"/>
          <a:stretch>
            <a:fillRect/>
          </a:stretch>
        </p:blipFill>
        <p:spPr>
          <a:xfrm>
            <a:off x="1587500" y="5580529"/>
            <a:ext cx="393700" cy="381000"/>
          </a:xfrm>
          <a:prstGeom prst="rect">
            <a:avLst/>
          </a:prstGeom>
        </p:spPr>
      </p:pic>
      <p:pic>
        <p:nvPicPr>
          <p:cNvPr id="26" name="Picture 25"/>
          <p:cNvPicPr>
            <a:picLocks noChangeAspect="1"/>
          </p:cNvPicPr>
          <p:nvPr/>
        </p:nvPicPr>
        <p:blipFill>
          <a:blip r:embed="rId4"/>
          <a:stretch>
            <a:fillRect/>
          </a:stretch>
        </p:blipFill>
        <p:spPr>
          <a:xfrm>
            <a:off x="6172200" y="5596421"/>
            <a:ext cx="487394" cy="499579"/>
          </a:xfrm>
          <a:prstGeom prst="rect">
            <a:avLst/>
          </a:prstGeom>
        </p:spPr>
      </p:pic>
      <p:cxnSp>
        <p:nvCxnSpPr>
          <p:cNvPr id="3" name="Straight Arrow Connector 2"/>
          <p:cNvCxnSpPr/>
          <p:nvPr/>
        </p:nvCxnSpPr>
        <p:spPr bwMode="auto">
          <a:xfrm>
            <a:off x="8001000" y="5681831"/>
            <a:ext cx="0" cy="320040"/>
          </a:xfrm>
          <a:prstGeom prst="straightConnector1">
            <a:avLst/>
          </a:prstGeom>
          <a:solidFill>
            <a:schemeClr val="accent1"/>
          </a:solidFill>
          <a:ln w="19050" cap="flat" cmpd="sng" algn="ctr">
            <a:solidFill>
              <a:srgbClr val="FF0000"/>
            </a:solidFill>
            <a:prstDash val="solid"/>
            <a:round/>
            <a:headEnd type="none" w="med" len="med"/>
            <a:tailEnd type="triangle"/>
          </a:ln>
          <a:effectLst/>
        </p:spPr>
      </p:cxnSp>
      <p:cxnSp>
        <p:nvCxnSpPr>
          <p:cNvPr id="7" name="Straight Arrow Connector 6"/>
          <p:cNvCxnSpPr/>
          <p:nvPr/>
        </p:nvCxnSpPr>
        <p:spPr bwMode="auto">
          <a:xfrm flipV="1">
            <a:off x="3142129" y="5013960"/>
            <a:ext cx="0" cy="320040"/>
          </a:xfrm>
          <a:prstGeom prst="straightConnector1">
            <a:avLst/>
          </a:prstGeom>
          <a:solidFill>
            <a:schemeClr val="accent1"/>
          </a:solidFill>
          <a:ln w="15875" cap="flat" cmpd="sng" algn="ctr">
            <a:solidFill>
              <a:srgbClr val="FF0000"/>
            </a:solidFill>
            <a:prstDash val="solid"/>
            <a:round/>
            <a:headEnd type="none" w="med" len="med"/>
            <a:tailEnd type="triangle"/>
          </a:ln>
          <a:effectLst/>
        </p:spPr>
      </p:cxnSp>
      <p:sp>
        <p:nvSpPr>
          <p:cNvPr id="18" name="Rectangle 17"/>
          <p:cNvSpPr/>
          <p:nvPr/>
        </p:nvSpPr>
        <p:spPr>
          <a:xfrm>
            <a:off x="6400800" y="2526268"/>
            <a:ext cx="659155" cy="369332"/>
          </a:xfrm>
          <a:prstGeom prst="rect">
            <a:avLst/>
          </a:prstGeom>
        </p:spPr>
        <p:txBody>
          <a:bodyPr wrap="none">
            <a:spAutoFit/>
          </a:bodyPr>
          <a:lstStyle/>
          <a:p>
            <a:r>
              <a:rPr lang="en-US" smtClean="0">
                <a:solidFill>
                  <a:srgbClr val="FF0000"/>
                </a:solidFill>
                <a:latin typeface="Comic Sans MS" charset="0"/>
                <a:ea typeface="Comic Sans MS" charset="0"/>
                <a:cs typeface="Comic Sans MS" charset="0"/>
              </a:rPr>
              <a:t>MLE</a:t>
            </a:r>
            <a:endParaRPr lang="en-US" dirty="0" smtClean="0">
              <a:solidFill>
                <a:srgbClr val="FF0000"/>
              </a:solidFill>
              <a:latin typeface="Comic Sans MS" charset="0"/>
              <a:ea typeface="Comic Sans MS" charset="0"/>
              <a:cs typeface="Comic Sans MS" charset="0"/>
            </a:endParaRPr>
          </a:p>
        </p:txBody>
      </p:sp>
    </p:spTree>
    <p:extLst>
      <p:ext uri="{BB962C8B-B14F-4D97-AF65-F5344CB8AC3E}">
        <p14:creationId xmlns:p14="http://schemas.microsoft.com/office/powerpoint/2010/main" val="1194953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animEffect transition="in" filter="blinds(horizontal)">
                                      <p:cBhvr>
                                        <p:cTn id="7" dur="500"/>
                                        <p:tgtEl>
                                          <p:spTgt spid="10">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linds(horizontal)">
                                      <p:cBhvr>
                                        <p:cTn id="13" dur="500"/>
                                        <p:tgtEl>
                                          <p:spTgt spid="21"/>
                                        </p:tgtEl>
                                      </p:cBhvr>
                                    </p:animEffect>
                                  </p:childTnLst>
                                </p:cTn>
                              </p:par>
                              <p:par>
                                <p:cTn id="14" presetID="3" presetClass="entr" presetSubtype="1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blinds(horizontal)">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blinds(horizontal)">
                                      <p:cBhvr>
                                        <p:cTn id="21" dur="500"/>
                                        <p:tgtEl>
                                          <p:spTgt spid="25"/>
                                        </p:tgtEl>
                                      </p:cBhvr>
                                    </p:animEffect>
                                  </p:childTnLst>
                                </p:cTn>
                              </p:par>
                              <p:par>
                                <p:cTn id="22" presetID="3" presetClass="entr" presetSubtype="10"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blinds(horizontal)">
                                      <p:cBhvr>
                                        <p:cTn id="24" dur="500"/>
                                        <p:tgtEl>
                                          <p:spTgt spid="26"/>
                                        </p:tgtEl>
                                      </p:cBhvr>
                                    </p:animEffect>
                                  </p:childTnLst>
                                </p:cTn>
                              </p:par>
                              <p:par>
                                <p:cTn id="25" presetID="3" presetClass="entr" presetSubtype="1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par>
                                <p:cTn id="28" presetID="3" presetClass="entr" presetSubtype="10" fill="hold" nodeType="withEffect">
                                  <p:stCondLst>
                                    <p:cond delay="0"/>
                                  </p:stCondLst>
                                  <p:childTnLst>
                                    <p:set>
                                      <p:cBhvr>
                                        <p:cTn id="29" dur="1" fill="hold">
                                          <p:stCondLst>
                                            <p:cond delay="0"/>
                                          </p:stCondLst>
                                        </p:cTn>
                                        <p:tgtEl>
                                          <p:spTgt spid="10">
                                            <p:txEl>
                                              <p:pRg st="6" end="6"/>
                                            </p:txEl>
                                          </p:spTgt>
                                        </p:tgtEl>
                                        <p:attrNameLst>
                                          <p:attrName>style.visibility</p:attrName>
                                        </p:attrNameLst>
                                      </p:cBhvr>
                                      <p:to>
                                        <p:strVal val="visible"/>
                                      </p:to>
                                    </p:set>
                                    <p:animEffect transition="in" filter="blinds(horizontal)">
                                      <p:cBhvr>
                                        <p:cTn id="30"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9526" y="5181600"/>
            <a:ext cx="1973445" cy="813886"/>
          </a:xfrm>
          <a:prstGeom prst="rect">
            <a:avLst/>
          </a:prstGeom>
        </p:spPr>
      </p:pic>
      <p:sp>
        <p:nvSpPr>
          <p:cNvPr id="21" name="Oval 20"/>
          <p:cNvSpPr/>
          <p:nvPr/>
        </p:nvSpPr>
        <p:spPr bwMode="auto">
          <a:xfrm>
            <a:off x="1600200" y="4267200"/>
            <a:ext cx="969264" cy="96926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1" u="none" strike="noStrike" cap="none" normalizeH="0" baseline="0" dirty="0" smtClean="0">
                <a:ln>
                  <a:noFill/>
                </a:ln>
                <a:solidFill>
                  <a:schemeClr val="tx1"/>
                </a:solidFill>
                <a:effectLst/>
                <a:latin typeface="Bookman Old Style" pitchFamily="18" charset="0"/>
                <a:ea typeface="宋体" pitchFamily="2" charset="-122"/>
              </a:rPr>
              <a:t>x</a:t>
            </a:r>
          </a:p>
        </p:txBody>
      </p:sp>
      <p:pic>
        <p:nvPicPr>
          <p:cNvPr id="10" name="Picture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27859" y="1175593"/>
            <a:ext cx="674805" cy="577007"/>
          </a:xfrm>
          <a:prstGeom prst="rect">
            <a:avLst/>
          </a:prstGeom>
        </p:spPr>
      </p:pic>
      <p:pic>
        <p:nvPicPr>
          <p:cNvPr id="12" name="Picture 1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934772" y="6111840"/>
            <a:ext cx="856428" cy="543502"/>
          </a:xfrm>
          <a:prstGeom prst="rect">
            <a:avLst/>
          </a:prstGeom>
        </p:spPr>
      </p:pic>
      <p:sp>
        <p:nvSpPr>
          <p:cNvPr id="22" name="Oval 21"/>
          <p:cNvSpPr/>
          <p:nvPr/>
        </p:nvSpPr>
        <p:spPr bwMode="auto">
          <a:xfrm>
            <a:off x="3962400" y="5733538"/>
            <a:ext cx="969264" cy="96926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i="1" dirty="0" err="1" smtClean="0">
                <a:latin typeface="Bookman Old Style" pitchFamily="18" charset="0"/>
                <a:ea typeface="宋体" pitchFamily="2" charset="-122"/>
              </a:rPr>
              <a:t>y</a:t>
            </a:r>
            <a:r>
              <a:rPr lang="en-US" sz="2800" b="1" i="1" baseline="-25000" dirty="0" err="1" smtClean="0">
                <a:latin typeface="Bookman Old Style" charset="0"/>
                <a:ea typeface="Bookman Old Style" charset="0"/>
                <a:cs typeface="Bookman Old Style" charset="0"/>
              </a:rPr>
              <a:t>v</a:t>
            </a:r>
            <a:endParaRPr kumimoji="0" lang="en-US" sz="2800" b="1" i="1" u="none" strike="noStrike" cap="none" normalizeH="0" baseline="0" dirty="0" smtClean="0">
              <a:ln>
                <a:noFill/>
              </a:ln>
              <a:solidFill>
                <a:schemeClr val="tx1"/>
              </a:solidFill>
              <a:effectLst/>
              <a:latin typeface="Bookman Old Style" charset="0"/>
              <a:ea typeface="Bookman Old Style" charset="0"/>
              <a:cs typeface="Bookman Old Style" charset="0"/>
            </a:endParaRPr>
          </a:p>
        </p:txBody>
      </p:sp>
      <p:sp>
        <p:nvSpPr>
          <p:cNvPr id="23" name="Oval 22"/>
          <p:cNvSpPr/>
          <p:nvPr/>
        </p:nvSpPr>
        <p:spPr bwMode="auto">
          <a:xfrm>
            <a:off x="6193536" y="4257880"/>
            <a:ext cx="969264" cy="969264"/>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i="1" dirty="0" err="1" smtClean="0">
                <a:latin typeface="Symbol" charset="2"/>
                <a:ea typeface="Symbol" charset="2"/>
                <a:cs typeface="Symbol" charset="2"/>
              </a:rPr>
              <a:t>b</a:t>
            </a:r>
            <a:r>
              <a:rPr lang="en-US" sz="2800" b="1" i="1" baseline="-25000" dirty="0" err="1" smtClean="0">
                <a:latin typeface="Bookman Old Style" charset="0"/>
                <a:ea typeface="Bookman Old Style" charset="0"/>
                <a:cs typeface="Bookman Old Style" charset="0"/>
              </a:rPr>
              <a:t>v</a:t>
            </a:r>
            <a:endParaRPr kumimoji="0" lang="en-US" sz="2800" b="1" i="1" u="none" strike="noStrike" cap="none" normalizeH="0" baseline="0" dirty="0" smtClean="0">
              <a:ln>
                <a:noFill/>
              </a:ln>
              <a:solidFill>
                <a:schemeClr val="tx1"/>
              </a:solidFill>
              <a:effectLst/>
              <a:latin typeface="Symbol" charset="2"/>
              <a:ea typeface="Symbol" charset="2"/>
              <a:cs typeface="Symbol" charset="2"/>
            </a:endParaRPr>
          </a:p>
        </p:txBody>
      </p:sp>
      <p:cxnSp>
        <p:nvCxnSpPr>
          <p:cNvPr id="27" name="Straight Arrow Connector 26"/>
          <p:cNvCxnSpPr/>
          <p:nvPr/>
        </p:nvCxnSpPr>
        <p:spPr bwMode="auto">
          <a:xfrm>
            <a:off x="2736846" y="5075981"/>
            <a:ext cx="1301754" cy="63901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8" name="Straight Arrow Connector 27"/>
          <p:cNvCxnSpPr/>
          <p:nvPr/>
        </p:nvCxnSpPr>
        <p:spPr bwMode="auto">
          <a:xfrm flipH="1">
            <a:off x="4775147" y="5045446"/>
            <a:ext cx="1332727" cy="66591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2" name="Oval 31"/>
          <p:cNvSpPr>
            <a:spLocks/>
          </p:cNvSpPr>
          <p:nvPr/>
        </p:nvSpPr>
        <p:spPr bwMode="auto">
          <a:xfrm>
            <a:off x="4289683" y="1142555"/>
            <a:ext cx="970927" cy="96926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i="1" dirty="0" err="1" smtClean="0">
                <a:latin typeface="Symbol" charset="2"/>
                <a:ea typeface="Symbol" charset="2"/>
                <a:cs typeface="Symbol" charset="2"/>
              </a:rPr>
              <a:t>b</a:t>
            </a:r>
            <a:r>
              <a:rPr lang="en-US" sz="2800" b="1" i="1" baseline="-25000" dirty="0" err="1" smtClean="0">
                <a:latin typeface="Bookman Old Style" charset="0"/>
                <a:ea typeface="Bookman Old Style" charset="0"/>
                <a:cs typeface="Bookman Old Style" charset="0"/>
              </a:rPr>
              <a:t>l</a:t>
            </a:r>
            <a:endParaRPr kumimoji="0" lang="en-US" sz="2800" b="0" i="1" u="none" strike="noStrike" cap="none" normalizeH="0" baseline="0" dirty="0" smtClean="0">
              <a:ln>
                <a:noFill/>
              </a:ln>
              <a:solidFill>
                <a:schemeClr val="tx1"/>
              </a:solidFill>
              <a:effectLst/>
              <a:latin typeface="Symbol" charset="2"/>
              <a:ea typeface="Symbol" charset="2"/>
              <a:cs typeface="Symbol" charset="2"/>
            </a:endParaRPr>
          </a:p>
        </p:txBody>
      </p:sp>
      <p:cxnSp>
        <p:nvCxnSpPr>
          <p:cNvPr id="34" name="Straight Arrow Connector 33"/>
          <p:cNvCxnSpPr/>
          <p:nvPr/>
        </p:nvCxnSpPr>
        <p:spPr bwMode="auto">
          <a:xfrm flipV="1">
            <a:off x="1980814" y="2396098"/>
            <a:ext cx="0" cy="17631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1" name="Oval 40"/>
          <p:cNvSpPr/>
          <p:nvPr/>
        </p:nvSpPr>
        <p:spPr bwMode="auto">
          <a:xfrm>
            <a:off x="1600200" y="1182265"/>
            <a:ext cx="969264" cy="96926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i="1" dirty="0" err="1" smtClean="0">
                <a:latin typeface="Bookman Old Style" pitchFamily="18" charset="0"/>
                <a:ea typeface="宋体" pitchFamily="2" charset="-122"/>
              </a:rPr>
              <a:t>y</a:t>
            </a:r>
            <a:r>
              <a:rPr lang="en-US" sz="2800" b="1" i="1" baseline="-25000" dirty="0" err="1" smtClean="0">
                <a:latin typeface="Bookman Old Style" pitchFamily="18" charset="0"/>
                <a:ea typeface="宋体" pitchFamily="2" charset="-122"/>
              </a:rPr>
              <a:t>l</a:t>
            </a:r>
            <a:endParaRPr kumimoji="0" lang="en-US" sz="2800" b="1" i="1" u="none" strike="noStrike" cap="none" normalizeH="0" baseline="0" dirty="0" smtClean="0">
              <a:ln>
                <a:noFill/>
              </a:ln>
              <a:solidFill>
                <a:schemeClr val="tx1"/>
              </a:solidFill>
              <a:effectLst/>
              <a:latin typeface="Bookman Old Style" pitchFamily="18" charset="0"/>
              <a:ea typeface="宋体" pitchFamily="2" charset="-122"/>
            </a:endParaRPr>
          </a:p>
        </p:txBody>
      </p:sp>
      <p:sp>
        <p:nvSpPr>
          <p:cNvPr id="60" name="Oval 59"/>
          <p:cNvSpPr>
            <a:spLocks/>
          </p:cNvSpPr>
          <p:nvPr/>
        </p:nvSpPr>
        <p:spPr bwMode="auto">
          <a:xfrm>
            <a:off x="4289683" y="3124200"/>
            <a:ext cx="970927" cy="96926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i="1" smtClean="0">
                <a:latin typeface="Symbol" charset="2"/>
                <a:ea typeface="Symbol" charset="2"/>
                <a:cs typeface="Symbol" charset="2"/>
              </a:rPr>
              <a:t>Z</a:t>
            </a:r>
            <a:endParaRPr kumimoji="0" lang="en-US" sz="1400" b="0" i="1" u="none" strike="noStrike" cap="none" normalizeH="0" baseline="0" dirty="0" smtClean="0">
              <a:ln>
                <a:noFill/>
              </a:ln>
              <a:solidFill>
                <a:schemeClr val="tx1"/>
              </a:solidFill>
              <a:effectLst/>
              <a:latin typeface="Symbol" charset="2"/>
              <a:ea typeface="Symbol" charset="2"/>
              <a:cs typeface="Symbol" charset="2"/>
            </a:endParaRPr>
          </a:p>
        </p:txBody>
      </p:sp>
      <p:cxnSp>
        <p:nvCxnSpPr>
          <p:cNvPr id="70" name="Straight Arrow Connector 69"/>
          <p:cNvCxnSpPr/>
          <p:nvPr/>
        </p:nvCxnSpPr>
        <p:spPr bwMode="auto">
          <a:xfrm flipH="1">
            <a:off x="2667000" y="1729880"/>
            <a:ext cx="145415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4" name="Straight Arrow Connector 73"/>
          <p:cNvCxnSpPr/>
          <p:nvPr/>
        </p:nvCxnSpPr>
        <p:spPr bwMode="auto">
          <a:xfrm flipH="1">
            <a:off x="4775146" y="2188019"/>
            <a:ext cx="1" cy="85998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5" name="Oval 74"/>
          <p:cNvSpPr>
            <a:spLocks/>
          </p:cNvSpPr>
          <p:nvPr/>
        </p:nvSpPr>
        <p:spPr bwMode="auto">
          <a:xfrm>
            <a:off x="8054941" y="3124200"/>
            <a:ext cx="970927" cy="96926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i="1" smtClean="0">
                <a:latin typeface="Symbol" charset="2"/>
                <a:ea typeface="Symbol" charset="2"/>
                <a:cs typeface="Symbol" charset="2"/>
              </a:rPr>
              <a:t>G</a:t>
            </a:r>
            <a:endParaRPr kumimoji="0" lang="en-US" sz="1400" b="0" i="1" u="none" strike="noStrike" cap="none" normalizeH="0" baseline="0" dirty="0" smtClean="0">
              <a:ln>
                <a:noFill/>
              </a:ln>
              <a:solidFill>
                <a:schemeClr val="tx1"/>
              </a:solidFill>
              <a:effectLst/>
              <a:latin typeface="Symbol" charset="2"/>
              <a:ea typeface="Symbol" charset="2"/>
              <a:cs typeface="Symbol" charset="2"/>
            </a:endParaRPr>
          </a:p>
        </p:txBody>
      </p:sp>
      <p:cxnSp>
        <p:nvCxnSpPr>
          <p:cNvPr id="76" name="Straight Arrow Connector 75"/>
          <p:cNvCxnSpPr/>
          <p:nvPr/>
        </p:nvCxnSpPr>
        <p:spPr bwMode="auto">
          <a:xfrm>
            <a:off x="5251844" y="3850154"/>
            <a:ext cx="996556" cy="49324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8" name="Straight Arrow Connector 77"/>
          <p:cNvCxnSpPr/>
          <p:nvPr/>
        </p:nvCxnSpPr>
        <p:spPr bwMode="auto">
          <a:xfrm flipH="1">
            <a:off x="7086600" y="3850154"/>
            <a:ext cx="968341" cy="49324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6" name="TextBox 25"/>
          <p:cNvSpPr txBox="1"/>
          <p:nvPr/>
        </p:nvSpPr>
        <p:spPr>
          <a:xfrm>
            <a:off x="7110522" y="5118684"/>
            <a:ext cx="1279196" cy="369332"/>
          </a:xfrm>
          <a:prstGeom prst="rect">
            <a:avLst/>
          </a:prstGeom>
          <a:noFill/>
        </p:spPr>
        <p:txBody>
          <a:bodyPr wrap="none" rtlCol="0">
            <a:spAutoFit/>
          </a:bodyPr>
          <a:lstStyle/>
          <a:p>
            <a:r>
              <a:rPr lang="en-US" dirty="0" smtClean="0"/>
              <a:t>SNP effect</a:t>
            </a:r>
            <a:endParaRPr lang="en-US" dirty="0"/>
          </a:p>
        </p:txBody>
      </p:sp>
      <p:sp>
        <p:nvSpPr>
          <p:cNvPr id="35" name="TextBox 34"/>
          <p:cNvSpPr txBox="1"/>
          <p:nvPr/>
        </p:nvSpPr>
        <p:spPr>
          <a:xfrm>
            <a:off x="873408" y="4325053"/>
            <a:ext cx="1344955" cy="369332"/>
          </a:xfrm>
          <a:prstGeom prst="rect">
            <a:avLst/>
          </a:prstGeom>
          <a:noFill/>
        </p:spPr>
        <p:txBody>
          <a:bodyPr wrap="square" rtlCol="0">
            <a:spAutoFit/>
          </a:bodyPr>
          <a:lstStyle/>
          <a:p>
            <a:r>
              <a:rPr lang="en-US" dirty="0" smtClean="0"/>
              <a:t>SNP</a:t>
            </a:r>
            <a:endParaRPr lang="en-US" dirty="0"/>
          </a:p>
        </p:txBody>
      </p:sp>
      <p:sp>
        <p:nvSpPr>
          <p:cNvPr id="31" name="TextBox 30"/>
          <p:cNvSpPr txBox="1"/>
          <p:nvPr/>
        </p:nvSpPr>
        <p:spPr>
          <a:xfrm>
            <a:off x="6248400" y="2133600"/>
            <a:ext cx="915635" cy="369332"/>
          </a:xfrm>
          <a:prstGeom prst="rect">
            <a:avLst/>
          </a:prstGeom>
          <a:noFill/>
        </p:spPr>
        <p:txBody>
          <a:bodyPr wrap="none" rtlCol="0">
            <a:spAutoFit/>
          </a:bodyPr>
          <a:lstStyle/>
          <a:p>
            <a:r>
              <a:rPr lang="en-US" b="1" dirty="0" smtClean="0">
                <a:solidFill>
                  <a:srgbClr val="FF0000"/>
                </a:solidFill>
                <a:latin typeface="Comic Sans MS" charset="0"/>
                <a:ea typeface="Comic Sans MS" charset="0"/>
                <a:cs typeface="Comic Sans MS" charset="0"/>
              </a:rPr>
              <a:t>weight</a:t>
            </a:r>
            <a:endParaRPr lang="en-US" b="1" dirty="0">
              <a:solidFill>
                <a:srgbClr val="FF0000"/>
              </a:solidFill>
              <a:latin typeface="Comic Sans MS" charset="0"/>
              <a:ea typeface="Comic Sans MS" charset="0"/>
              <a:cs typeface="Comic Sans MS" charset="0"/>
            </a:endParaRPr>
          </a:p>
        </p:txBody>
      </p:sp>
      <p:cxnSp>
        <p:nvCxnSpPr>
          <p:cNvPr id="37" name="Straight Arrow Connector 36"/>
          <p:cNvCxnSpPr/>
          <p:nvPr/>
        </p:nvCxnSpPr>
        <p:spPr bwMode="auto">
          <a:xfrm flipH="1">
            <a:off x="7086600" y="3850154"/>
            <a:ext cx="968341" cy="49324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8" name="Oval 37"/>
          <p:cNvSpPr>
            <a:spLocks/>
          </p:cNvSpPr>
          <p:nvPr/>
        </p:nvSpPr>
        <p:spPr bwMode="auto">
          <a:xfrm>
            <a:off x="6228951" y="2514600"/>
            <a:ext cx="970927" cy="96926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i="1" dirty="0" smtClean="0">
                <a:latin typeface="Symbol" charset="2"/>
                <a:ea typeface="Symbol" charset="2"/>
                <a:cs typeface="Symbol" charset="2"/>
              </a:rPr>
              <a:t>w</a:t>
            </a:r>
            <a:endParaRPr kumimoji="0" lang="en-US" sz="1400" b="0" i="1" u="none" strike="noStrike" cap="none" normalizeH="0" baseline="0" dirty="0" smtClean="0">
              <a:ln>
                <a:noFill/>
              </a:ln>
              <a:solidFill>
                <a:schemeClr val="tx1"/>
              </a:solidFill>
              <a:effectLst/>
              <a:latin typeface="Symbol" charset="2"/>
              <a:ea typeface="Symbol" charset="2"/>
              <a:cs typeface="Symbol" charset="2"/>
            </a:endParaRPr>
          </a:p>
        </p:txBody>
      </p:sp>
      <p:cxnSp>
        <p:nvCxnSpPr>
          <p:cNvPr id="39" name="Straight Arrow Connector 38"/>
          <p:cNvCxnSpPr/>
          <p:nvPr/>
        </p:nvCxnSpPr>
        <p:spPr bwMode="auto">
          <a:xfrm>
            <a:off x="6678168" y="3505200"/>
            <a:ext cx="0" cy="73152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2" name="Rectangle 41"/>
          <p:cNvSpPr/>
          <p:nvPr/>
        </p:nvSpPr>
        <p:spPr>
          <a:xfrm>
            <a:off x="52909" y="228600"/>
            <a:ext cx="7786687" cy="830997"/>
          </a:xfrm>
          <a:prstGeom prst="rect">
            <a:avLst/>
          </a:prstGeom>
        </p:spPr>
        <p:txBody>
          <a:bodyPr wrap="square">
            <a:spAutoFit/>
          </a:bodyPr>
          <a:lstStyle/>
          <a:p>
            <a:pPr defTabSz="914400"/>
            <a:r>
              <a:rPr lang="en-US" altLang="zh-CN" sz="2400" b="1" dirty="0" smtClean="0">
                <a:solidFill>
                  <a:srgbClr val="FF0000"/>
                </a:solidFill>
                <a:latin typeface="Comic Sans MS" charset="0"/>
                <a:ea typeface="Comic Sans MS" charset="0"/>
                <a:cs typeface="Comic Sans MS" charset="0"/>
              </a:rPr>
              <a:t>Method: Weighted Bayesian framework</a:t>
            </a:r>
            <a:endParaRPr lang="en-US" sz="2400" b="1" dirty="0">
              <a:solidFill>
                <a:srgbClr val="FF0000"/>
              </a:solidFill>
              <a:latin typeface="Comic Sans MS" charset="0"/>
              <a:ea typeface="Comic Sans MS" charset="0"/>
              <a:cs typeface="Comic Sans MS" charset="0"/>
            </a:endParaRPr>
          </a:p>
          <a:p>
            <a:pPr defTabSz="914400"/>
            <a:endParaRPr lang="en-US" sz="2400" b="1" dirty="0">
              <a:solidFill>
                <a:srgbClr val="000000"/>
              </a:solidFill>
              <a:latin typeface="Comic Sans MS" charset="0"/>
              <a:ea typeface="Comic Sans MS" charset="0"/>
              <a:cs typeface="Comic Sans MS" charset="0"/>
            </a:endParaRPr>
          </a:p>
        </p:txBody>
      </p:sp>
    </p:spTree>
    <p:extLst>
      <p:ext uri="{BB962C8B-B14F-4D97-AF65-F5344CB8AC3E}">
        <p14:creationId xmlns:p14="http://schemas.microsoft.com/office/powerpoint/2010/main" val="166567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blinds(horizontal)">
                                      <p:cBhvr>
                                        <p:cTn id="10" dur="500"/>
                                        <p:tgtEl>
                                          <p:spTgt spid="38"/>
                                        </p:tgtEl>
                                      </p:cBhvr>
                                    </p:animEffect>
                                  </p:childTnLst>
                                </p:cTn>
                              </p:par>
                              <p:par>
                                <p:cTn id="11" presetID="3" presetClass="entr" presetSubtype="1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blinds(horizontal)">
                                      <p:cBhvr>
                                        <p:cTn id="1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7766" y="308730"/>
            <a:ext cx="7786687" cy="830997"/>
          </a:xfrm>
          <a:prstGeom prst="rect">
            <a:avLst/>
          </a:prstGeom>
        </p:spPr>
        <p:txBody>
          <a:bodyPr wrap="square">
            <a:spAutoFit/>
          </a:bodyPr>
          <a:lstStyle/>
          <a:p>
            <a:pPr defTabSz="914400"/>
            <a:r>
              <a:rPr lang="en-US" sz="2400" b="1" dirty="0">
                <a:latin typeface="Comic Sans MS" pitchFamily="66" charset="0"/>
                <a:cs typeface="Times New Roman" pitchFamily="18" charset="0"/>
              </a:rPr>
              <a:t>Estimation </a:t>
            </a:r>
            <a:r>
              <a:rPr lang="en-US" sz="2400" b="1" dirty="0" smtClean="0">
                <a:latin typeface="Comic Sans MS" pitchFamily="66" charset="0"/>
                <a:cs typeface="Times New Roman" pitchFamily="18" charset="0"/>
              </a:rPr>
              <a:t>of posterior mean in </a:t>
            </a:r>
            <a:r>
              <a:rPr lang="en-US" sz="2400" b="1" dirty="0" smtClean="0">
                <a:solidFill>
                  <a:srgbClr val="FF0000"/>
                </a:solidFill>
                <a:latin typeface="Comic Sans MS" pitchFamily="66" charset="0"/>
                <a:cs typeface="Times New Roman" pitchFamily="18" charset="0"/>
              </a:rPr>
              <a:t>weighted </a:t>
            </a:r>
            <a:r>
              <a:rPr lang="en-US" sz="2400" b="1" dirty="0" smtClean="0">
                <a:latin typeface="Comic Sans MS" pitchFamily="66" charset="0"/>
                <a:cs typeface="Times New Roman" pitchFamily="18" charset="0"/>
              </a:rPr>
              <a:t>model </a:t>
            </a:r>
            <a:r>
              <a:rPr lang="en-US" sz="2400" b="1" dirty="0" smtClean="0">
                <a:solidFill>
                  <a:srgbClr val="FF0000"/>
                </a:solidFill>
                <a:latin typeface="Comic Sans MS" pitchFamily="66" charset="0"/>
                <a:cs typeface="Times New Roman" pitchFamily="18" charset="0"/>
              </a:rPr>
              <a:t> </a:t>
            </a:r>
            <a:endParaRPr lang="en-US" sz="2400" b="1" dirty="0">
              <a:solidFill>
                <a:srgbClr val="FF0000"/>
              </a:solidFill>
              <a:latin typeface="Comic Sans MS" pitchFamily="66" charset="0"/>
              <a:ea typeface="宋体"/>
              <a:cs typeface="Times New Roman" pitchFamily="18" charset="0"/>
            </a:endParaRPr>
          </a:p>
          <a:p>
            <a:pPr defTabSz="914400"/>
            <a:endParaRPr lang="en-US" sz="2400" b="1" dirty="0">
              <a:solidFill>
                <a:srgbClr val="000000"/>
              </a:solidFill>
              <a:latin typeface="Comic Sans MS" pitchFamily="66" charset="0"/>
              <a:ea typeface="宋体"/>
              <a:cs typeface="Times New Roman" pitchFamily="18" charset="0"/>
            </a:endParaRPr>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57400" y="3647769"/>
            <a:ext cx="2057400" cy="1166501"/>
          </a:xfrm>
          <a:prstGeom prst="rect">
            <a:avLst/>
          </a:prstGeom>
        </p:spPr>
      </p:pic>
      <p:pic>
        <p:nvPicPr>
          <p:cNvPr id="8" name="Picture 7"/>
          <p:cNvPicPr>
            <a:picLocks noChangeAspect="1"/>
          </p:cNvPicPr>
          <p:nvPr/>
        </p:nvPicPr>
        <p:blipFill>
          <a:blip r:embed="rId3"/>
          <a:stretch>
            <a:fillRect/>
          </a:stretch>
        </p:blipFill>
        <p:spPr>
          <a:xfrm>
            <a:off x="676409" y="1600200"/>
            <a:ext cx="6257791" cy="1354656"/>
          </a:xfrm>
          <a:prstGeom prst="rect">
            <a:avLst/>
          </a:prstGeom>
        </p:spPr>
      </p:pic>
      <p:sp>
        <p:nvSpPr>
          <p:cNvPr id="9" name="Rectangle 8"/>
          <p:cNvSpPr/>
          <p:nvPr/>
        </p:nvSpPr>
        <p:spPr>
          <a:xfrm>
            <a:off x="653996" y="5334000"/>
            <a:ext cx="8490004" cy="553998"/>
          </a:xfrm>
          <a:prstGeom prst="rect">
            <a:avLst/>
          </a:prstGeom>
        </p:spPr>
        <p:txBody>
          <a:bodyPr wrap="square">
            <a:spAutoFit/>
          </a:bodyPr>
          <a:lstStyle/>
          <a:p>
            <a:pPr>
              <a:lnSpc>
                <a:spcPct val="150000"/>
              </a:lnSpc>
              <a:spcBef>
                <a:spcPts val="1200"/>
              </a:spcBef>
            </a:pPr>
            <a:r>
              <a:rPr lang="en-US" sz="2000" b="1" dirty="0" smtClean="0">
                <a:latin typeface="Comic Sans MS" charset="0"/>
                <a:ea typeface="Comic Sans MS" charset="0"/>
                <a:cs typeface="Comic Sans MS" charset="0"/>
              </a:rPr>
              <a:t>tissue </a:t>
            </a:r>
            <a:r>
              <a:rPr lang="en-US" sz="2000" b="1" dirty="0">
                <a:latin typeface="Comic Sans MS" charset="0"/>
                <a:ea typeface="Comic Sans MS" charset="0"/>
                <a:cs typeface="Comic Sans MS" charset="0"/>
              </a:rPr>
              <a:t>augmented Bayesian model of </a:t>
            </a:r>
            <a:r>
              <a:rPr lang="en-US" sz="2000" b="1" dirty="0" err="1">
                <a:latin typeface="Comic Sans MS" charset="0"/>
                <a:ea typeface="Comic Sans MS" charset="0"/>
                <a:cs typeface="Comic Sans MS" charset="0"/>
              </a:rPr>
              <a:t>eQTL</a:t>
            </a:r>
            <a:r>
              <a:rPr lang="en-US" sz="2000" b="1" dirty="0">
                <a:latin typeface="Comic Sans MS" charset="0"/>
                <a:ea typeface="Comic Sans MS" charset="0"/>
                <a:cs typeface="Comic Sans MS" charset="0"/>
              </a:rPr>
              <a:t> </a:t>
            </a:r>
            <a:r>
              <a:rPr lang="en-US" sz="2000" dirty="0">
                <a:latin typeface="Comic Sans MS" charset="0"/>
                <a:ea typeface="Comic Sans MS" charset="0"/>
                <a:cs typeface="Comic Sans MS" charset="0"/>
              </a:rPr>
              <a:t>(</a:t>
            </a:r>
            <a:r>
              <a:rPr lang="en-US" sz="2000" b="1" dirty="0">
                <a:solidFill>
                  <a:srgbClr val="FF0000"/>
                </a:solidFill>
                <a:latin typeface="Comic Sans MS" charset="0"/>
                <a:ea typeface="Comic Sans MS" charset="0"/>
                <a:cs typeface="Comic Sans MS" charset="0"/>
              </a:rPr>
              <a:t>TA-</a:t>
            </a:r>
            <a:r>
              <a:rPr lang="en-US" sz="2000" b="1" dirty="0" err="1">
                <a:solidFill>
                  <a:srgbClr val="FF0000"/>
                </a:solidFill>
                <a:latin typeface="Comic Sans MS" charset="0"/>
                <a:ea typeface="Comic Sans MS" charset="0"/>
                <a:cs typeface="Comic Sans MS" charset="0"/>
              </a:rPr>
              <a:t>eQTL</a:t>
            </a:r>
            <a:r>
              <a:rPr lang="en-US" sz="2000" dirty="0" smtClean="0">
                <a:latin typeface="Comic Sans MS" charset="0"/>
                <a:ea typeface="Comic Sans MS" charset="0"/>
                <a:cs typeface="Comic Sans MS" charset="0"/>
              </a:rPr>
              <a:t>)</a:t>
            </a:r>
            <a:endParaRPr lang="en-US" sz="2000" dirty="0">
              <a:latin typeface="Comic Sans MS" charset="0"/>
              <a:ea typeface="Comic Sans MS" charset="0"/>
              <a:cs typeface="Comic Sans MS" charset="0"/>
            </a:endParaRPr>
          </a:p>
        </p:txBody>
      </p:sp>
      <p:sp>
        <p:nvSpPr>
          <p:cNvPr id="7" name="TextBox 6"/>
          <p:cNvSpPr txBox="1"/>
          <p:nvPr/>
        </p:nvSpPr>
        <p:spPr>
          <a:xfrm>
            <a:off x="761382" y="3393461"/>
            <a:ext cx="978153" cy="400110"/>
          </a:xfrm>
          <a:prstGeom prst="rect">
            <a:avLst/>
          </a:prstGeom>
          <a:noFill/>
        </p:spPr>
        <p:txBody>
          <a:bodyPr wrap="none" rtlCol="0">
            <a:spAutoFit/>
          </a:bodyPr>
          <a:lstStyle/>
          <a:p>
            <a:r>
              <a:rPr lang="en-US" sz="2000" b="1" dirty="0" smtClean="0">
                <a:solidFill>
                  <a:srgbClr val="FF0000"/>
                </a:solidFill>
                <a:latin typeface="Comic Sans MS" charset="0"/>
                <a:ea typeface="Comic Sans MS" charset="0"/>
                <a:cs typeface="Comic Sans MS" charset="0"/>
              </a:rPr>
              <a:t>weight</a:t>
            </a:r>
            <a:endParaRPr lang="en-US" sz="2000" b="1" dirty="0">
              <a:solidFill>
                <a:srgbClr val="FF0000"/>
              </a:solidFill>
              <a:latin typeface="Comic Sans MS" charset="0"/>
              <a:ea typeface="Comic Sans MS" charset="0"/>
              <a:cs typeface="Comic Sans MS" charset="0"/>
            </a:endParaRPr>
          </a:p>
        </p:txBody>
      </p:sp>
    </p:spTree>
    <p:extLst>
      <p:ext uri="{BB962C8B-B14F-4D97-AF65-F5344CB8AC3E}">
        <p14:creationId xmlns:p14="http://schemas.microsoft.com/office/powerpoint/2010/main" val="1928219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7766" y="308730"/>
            <a:ext cx="7786687" cy="1200329"/>
          </a:xfrm>
          <a:prstGeom prst="rect">
            <a:avLst/>
          </a:prstGeom>
        </p:spPr>
        <p:txBody>
          <a:bodyPr wrap="square">
            <a:spAutoFit/>
          </a:bodyPr>
          <a:lstStyle/>
          <a:p>
            <a:pPr defTabSz="914400"/>
            <a:r>
              <a:rPr lang="en-US" sz="2400" b="1" dirty="0" smtClean="0">
                <a:solidFill>
                  <a:srgbClr val="FF0000"/>
                </a:solidFill>
                <a:latin typeface="Comic Sans MS" pitchFamily="66" charset="0"/>
                <a:cs typeface="Times New Roman" pitchFamily="18" charset="0"/>
              </a:rPr>
              <a:t>Variance </a:t>
            </a:r>
            <a:r>
              <a:rPr lang="en-US" sz="2400" b="1" dirty="0">
                <a:solidFill>
                  <a:srgbClr val="FF0000"/>
                </a:solidFill>
                <a:latin typeface="Comic Sans MS" pitchFamily="66" charset="0"/>
                <a:cs typeface="Times New Roman" pitchFamily="18" charset="0"/>
              </a:rPr>
              <a:t>of posterior </a:t>
            </a:r>
            <a:r>
              <a:rPr lang="en-US" sz="2400" b="1" dirty="0" smtClean="0">
                <a:solidFill>
                  <a:srgbClr val="FF0000"/>
                </a:solidFill>
                <a:latin typeface="Comic Sans MS" pitchFamily="66" charset="0"/>
                <a:cs typeface="Times New Roman" pitchFamily="18" charset="0"/>
              </a:rPr>
              <a:t>mean</a:t>
            </a:r>
            <a:endParaRPr lang="en-US" sz="2400" b="1" dirty="0">
              <a:solidFill>
                <a:srgbClr val="FF0000"/>
              </a:solidFill>
              <a:latin typeface="Comic Sans MS" pitchFamily="66" charset="0"/>
              <a:cs typeface="Times New Roman" pitchFamily="18" charset="0"/>
            </a:endParaRPr>
          </a:p>
          <a:p>
            <a:pPr defTabSz="914400"/>
            <a:r>
              <a:rPr lang="en-US" sz="2400" b="1" dirty="0" smtClean="0">
                <a:solidFill>
                  <a:srgbClr val="FF0000"/>
                </a:solidFill>
                <a:latin typeface="Comic Sans MS" pitchFamily="66" charset="0"/>
                <a:cs typeface="Times New Roman" pitchFamily="18" charset="0"/>
              </a:rPr>
              <a:t>  </a:t>
            </a:r>
            <a:endParaRPr lang="en-US" sz="2400" b="1" dirty="0">
              <a:solidFill>
                <a:srgbClr val="FF0000"/>
              </a:solidFill>
              <a:latin typeface="Comic Sans MS" pitchFamily="66" charset="0"/>
              <a:ea typeface="宋体"/>
              <a:cs typeface="Times New Roman" pitchFamily="18" charset="0"/>
            </a:endParaRPr>
          </a:p>
          <a:p>
            <a:pPr defTabSz="914400"/>
            <a:endParaRPr lang="en-US" sz="2400" b="1" dirty="0">
              <a:solidFill>
                <a:srgbClr val="000000"/>
              </a:solidFill>
              <a:latin typeface="Comic Sans MS" pitchFamily="66" charset="0"/>
              <a:ea typeface="宋体"/>
              <a:cs typeface="Times New Roman" pitchFamily="18" charset="0"/>
            </a:endParaRPr>
          </a:p>
        </p:txBody>
      </p:sp>
      <p:sp>
        <p:nvSpPr>
          <p:cNvPr id="7" name="Rectangle 6"/>
          <p:cNvSpPr/>
          <p:nvPr/>
        </p:nvSpPr>
        <p:spPr>
          <a:xfrm>
            <a:off x="381000" y="1689067"/>
            <a:ext cx="6629400" cy="369332"/>
          </a:xfrm>
          <a:prstGeom prst="rect">
            <a:avLst/>
          </a:prstGeom>
        </p:spPr>
        <p:txBody>
          <a:bodyPr wrap="square">
            <a:spAutoFit/>
          </a:bodyPr>
          <a:lstStyle/>
          <a:p>
            <a:r>
              <a:rPr lang="en-US" dirty="0">
                <a:latin typeface="Comic Sans MS" charset="0"/>
                <a:ea typeface="Comic Sans MS" charset="0"/>
                <a:cs typeface="Comic Sans MS" charset="0"/>
              </a:rPr>
              <a:t>The posterior </a:t>
            </a:r>
            <a:r>
              <a:rPr lang="en-US" dirty="0" smtClean="0">
                <a:latin typeface="Comic Sans MS" charset="0"/>
                <a:ea typeface="Comic Sans MS" charset="0"/>
                <a:cs typeface="Comic Sans MS" charset="0"/>
              </a:rPr>
              <a:t>mean for</a:t>
            </a:r>
            <a:r>
              <a:rPr lang="zh-CN" altLang="en-US" dirty="0" smtClean="0">
                <a:latin typeface="Comic Sans MS" charset="0"/>
                <a:ea typeface="Comic Sans MS" charset="0"/>
                <a:cs typeface="Comic Sans MS" charset="0"/>
              </a:rPr>
              <a:t> </a:t>
            </a:r>
            <a:r>
              <a:rPr lang="en-US" dirty="0" smtClean="0">
                <a:latin typeface="Comic Sans MS" charset="0"/>
                <a:ea typeface="Comic Sans MS" charset="0"/>
                <a:cs typeface="Comic Sans MS" charset="0"/>
              </a:rPr>
              <a:t>          </a:t>
            </a:r>
            <a:r>
              <a:rPr lang="zh-CN" altLang="en-US" sz="1100" dirty="0" smtClean="0">
                <a:latin typeface="Comic Sans MS" charset="0"/>
                <a:ea typeface="Comic Sans MS" charset="0"/>
                <a:cs typeface="Comic Sans MS" charset="0"/>
              </a:rPr>
              <a:t> </a:t>
            </a:r>
            <a:r>
              <a:rPr lang="en-US" dirty="0" smtClean="0">
                <a:latin typeface="Comic Sans MS" charset="0"/>
                <a:ea typeface="Comic Sans MS" charset="0"/>
                <a:cs typeface="Comic Sans MS" charset="0"/>
              </a:rPr>
              <a:t>was </a:t>
            </a:r>
            <a:r>
              <a:rPr lang="en-US" dirty="0">
                <a:latin typeface="Comic Sans MS" charset="0"/>
                <a:ea typeface="Comic Sans MS" charset="0"/>
                <a:cs typeface="Comic Sans MS" charset="0"/>
              </a:rPr>
              <a:t>distributed as</a:t>
            </a: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49025" y="4054540"/>
            <a:ext cx="4458712" cy="898460"/>
          </a:xfrm>
          <a:prstGeom prst="rect">
            <a:avLst/>
          </a:prstGeom>
        </p:spPr>
      </p:pic>
      <p:sp>
        <p:nvSpPr>
          <p:cNvPr id="13" name="TextBox 12"/>
          <p:cNvSpPr txBox="1"/>
          <p:nvPr/>
        </p:nvSpPr>
        <p:spPr>
          <a:xfrm>
            <a:off x="990600" y="3869874"/>
            <a:ext cx="1005403" cy="369332"/>
          </a:xfrm>
          <a:prstGeom prst="rect">
            <a:avLst/>
          </a:prstGeom>
          <a:noFill/>
        </p:spPr>
        <p:txBody>
          <a:bodyPr wrap="none" rtlCol="0">
            <a:spAutoFit/>
          </a:bodyPr>
          <a:lstStyle/>
          <a:p>
            <a:r>
              <a:rPr lang="en-US" dirty="0" smtClean="0"/>
              <a:t>where,  </a:t>
            </a:r>
            <a:endParaRPr lang="en-US" dirty="0"/>
          </a:p>
        </p:txBody>
      </p:sp>
      <p:pic>
        <p:nvPicPr>
          <p:cNvPr id="2" name="Picture 1"/>
          <p:cNvPicPr>
            <a:picLocks noChangeAspect="1"/>
          </p:cNvPicPr>
          <p:nvPr/>
        </p:nvPicPr>
        <p:blipFill>
          <a:blip r:embed="rId3"/>
          <a:stretch>
            <a:fillRect/>
          </a:stretch>
        </p:blipFill>
        <p:spPr>
          <a:xfrm>
            <a:off x="1752600" y="2345373"/>
            <a:ext cx="5461000" cy="1003300"/>
          </a:xfrm>
          <a:prstGeom prst="rect">
            <a:avLst/>
          </a:prstGeom>
        </p:spPr>
      </p:pic>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48000" y="1676400"/>
            <a:ext cx="533400" cy="348488"/>
          </a:xfrm>
          <a:prstGeom prst="rect">
            <a:avLst/>
          </a:prstGeom>
        </p:spPr>
      </p:pic>
    </p:spTree>
    <p:extLst>
      <p:ext uri="{BB962C8B-B14F-4D97-AF65-F5344CB8AC3E}">
        <p14:creationId xmlns:p14="http://schemas.microsoft.com/office/powerpoint/2010/main" val="15552183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609600"/>
            <a:ext cx="5828840" cy="461665"/>
          </a:xfrm>
          <a:prstGeom prst="rect">
            <a:avLst/>
          </a:prstGeom>
        </p:spPr>
        <p:txBody>
          <a:bodyPr wrap="none">
            <a:spAutoFit/>
          </a:bodyPr>
          <a:lstStyle/>
          <a:p>
            <a:r>
              <a:rPr lang="en-US" altLang="zh-CN" sz="2400" b="1" dirty="0" smtClean="0">
                <a:solidFill>
                  <a:srgbClr val="FF0000"/>
                </a:solidFill>
                <a:latin typeface="Comic Sans MS" pitchFamily="66" charset="0"/>
                <a:cs typeface="Times New Roman" pitchFamily="18" charset="0"/>
              </a:rPr>
              <a:t>P</a:t>
            </a:r>
            <a:r>
              <a:rPr lang="en-US" sz="2400" b="1" dirty="0" smtClean="0">
                <a:solidFill>
                  <a:srgbClr val="FF0000"/>
                </a:solidFill>
                <a:latin typeface="Comic Sans MS" pitchFamily="66" charset="0"/>
                <a:cs typeface="Times New Roman" pitchFamily="18" charset="0"/>
              </a:rPr>
              <a:t>robability</a:t>
            </a:r>
            <a:r>
              <a:rPr lang="zh-CN" altLang="en-US" sz="2400" b="1" dirty="0" smtClean="0">
                <a:solidFill>
                  <a:srgbClr val="FF0000"/>
                </a:solidFill>
                <a:latin typeface="Comic Sans MS" pitchFamily="66" charset="0"/>
                <a:cs typeface="Times New Roman" pitchFamily="18" charset="0"/>
              </a:rPr>
              <a:t> </a:t>
            </a:r>
            <a:r>
              <a:rPr lang="en-US" altLang="zh-CN" sz="2400" b="1" dirty="0" smtClean="0">
                <a:solidFill>
                  <a:srgbClr val="FF0000"/>
                </a:solidFill>
                <a:latin typeface="Comic Sans MS" pitchFamily="66" charset="0"/>
                <a:cs typeface="Times New Roman" pitchFamily="18" charset="0"/>
              </a:rPr>
              <a:t>of</a:t>
            </a:r>
            <a:r>
              <a:rPr lang="zh-CN" altLang="en-US" sz="2400" b="1" dirty="0" smtClean="0">
                <a:solidFill>
                  <a:srgbClr val="FF0000"/>
                </a:solidFill>
                <a:latin typeface="Comic Sans MS" pitchFamily="66" charset="0"/>
                <a:cs typeface="Times New Roman" pitchFamily="18" charset="0"/>
              </a:rPr>
              <a:t> </a:t>
            </a:r>
            <a:r>
              <a:rPr lang="en-US" altLang="zh-CN" sz="2400" b="1" dirty="0">
                <a:solidFill>
                  <a:srgbClr val="FF0000"/>
                </a:solidFill>
                <a:latin typeface="Comic Sans MS" pitchFamily="66" charset="0"/>
                <a:cs typeface="Times New Roman" pitchFamily="18" charset="0"/>
              </a:rPr>
              <a:t>posterior mean</a:t>
            </a:r>
            <a:r>
              <a:rPr lang="en-US" sz="2400" b="1" dirty="0" smtClean="0">
                <a:solidFill>
                  <a:srgbClr val="FF0000"/>
                </a:solidFill>
                <a:latin typeface="Comic Sans MS" pitchFamily="66" charset="0"/>
                <a:cs typeface="Times New Roman" pitchFamily="18" charset="0"/>
              </a:rPr>
              <a:t> </a:t>
            </a:r>
            <a:r>
              <a:rPr lang="en-US" sz="2400" b="1" dirty="0">
                <a:solidFill>
                  <a:srgbClr val="FF0000"/>
                </a:solidFill>
                <a:latin typeface="Comic Sans MS" pitchFamily="66" charset="0"/>
                <a:cs typeface="Times New Roman" pitchFamily="18" charset="0"/>
              </a:rPr>
              <a:t>below 0</a:t>
            </a:r>
            <a:endParaRPr lang="en-US" sz="2400" dirty="0"/>
          </a:p>
        </p:txBody>
      </p:sp>
      <p:sp>
        <p:nvSpPr>
          <p:cNvPr id="5" name="Rectangle 4"/>
          <p:cNvSpPr/>
          <p:nvPr/>
        </p:nvSpPr>
        <p:spPr>
          <a:xfrm>
            <a:off x="990600" y="1752598"/>
            <a:ext cx="7010400" cy="2400657"/>
          </a:xfrm>
          <a:prstGeom prst="rect">
            <a:avLst/>
          </a:prstGeom>
        </p:spPr>
        <p:txBody>
          <a:bodyPr wrap="square">
            <a:spAutoFit/>
          </a:bodyPr>
          <a:lstStyle/>
          <a:p>
            <a:pPr>
              <a:lnSpc>
                <a:spcPct val="150000"/>
              </a:lnSpc>
            </a:pPr>
            <a:r>
              <a:rPr lang="en-US" altLang="zh-CN" sz="2000" dirty="0" smtClean="0">
                <a:latin typeface="Comic Sans MS" charset="0"/>
                <a:ea typeface="Comic Sans MS" charset="0"/>
                <a:cs typeface="Comic Sans MS" charset="0"/>
              </a:rPr>
              <a:t>Based</a:t>
            </a:r>
            <a:r>
              <a:rPr lang="zh-CN" altLang="en-US" sz="2000" dirty="0" smtClean="0">
                <a:latin typeface="Comic Sans MS" charset="0"/>
                <a:ea typeface="Comic Sans MS" charset="0"/>
                <a:cs typeface="Comic Sans MS" charset="0"/>
              </a:rPr>
              <a:t> </a:t>
            </a:r>
            <a:r>
              <a:rPr lang="en-US" altLang="zh-CN" sz="2000" dirty="0" smtClean="0">
                <a:latin typeface="Comic Sans MS" charset="0"/>
                <a:ea typeface="Comic Sans MS" charset="0"/>
                <a:cs typeface="Comic Sans MS" charset="0"/>
              </a:rPr>
              <a:t>on</a:t>
            </a:r>
            <a:r>
              <a:rPr lang="zh-CN" altLang="en-US" sz="2000" dirty="0" smtClean="0">
                <a:latin typeface="Comic Sans MS" charset="0"/>
                <a:ea typeface="Comic Sans MS" charset="0"/>
                <a:cs typeface="Comic Sans MS" charset="0"/>
              </a:rPr>
              <a:t> </a:t>
            </a:r>
            <a:r>
              <a:rPr lang="en-US" sz="2000" dirty="0" smtClean="0">
                <a:latin typeface="Comic Sans MS" charset="0"/>
                <a:ea typeface="Comic Sans MS" charset="0"/>
                <a:cs typeface="Comic Sans MS" charset="0"/>
              </a:rPr>
              <a:t>posterior </a:t>
            </a:r>
            <a:r>
              <a:rPr lang="en-US" sz="2000" dirty="0">
                <a:latin typeface="Comic Sans MS" charset="0"/>
                <a:ea typeface="Comic Sans MS" charset="0"/>
                <a:cs typeface="Comic Sans MS" charset="0"/>
              </a:rPr>
              <a:t>mean </a:t>
            </a:r>
            <a:r>
              <a:rPr lang="en-US" sz="2000" dirty="0" smtClean="0">
                <a:latin typeface="Comic Sans MS" charset="0"/>
                <a:ea typeface="Comic Sans MS" charset="0"/>
                <a:cs typeface="Comic Sans MS" charset="0"/>
              </a:rPr>
              <a:t>  </a:t>
            </a:r>
            <a:r>
              <a:rPr lang="zh-CN" altLang="en-US" sz="2000" dirty="0" smtClean="0">
                <a:latin typeface="Comic Sans MS" charset="0"/>
                <a:ea typeface="Comic Sans MS" charset="0"/>
                <a:cs typeface="Comic Sans MS" charset="0"/>
              </a:rPr>
              <a:t>      </a:t>
            </a:r>
            <a:r>
              <a:rPr lang="en-US" sz="2000" dirty="0" smtClean="0">
                <a:latin typeface="Comic Sans MS" charset="0"/>
                <a:ea typeface="Comic Sans MS" charset="0"/>
                <a:cs typeface="Comic Sans MS" charset="0"/>
              </a:rPr>
              <a:t>and variance</a:t>
            </a:r>
            <a:r>
              <a:rPr lang="zh-CN" altLang="en-US" sz="2000" dirty="0" smtClean="0">
                <a:latin typeface="Comic Sans MS" charset="0"/>
                <a:ea typeface="Comic Sans MS" charset="0"/>
                <a:cs typeface="Comic Sans MS" charset="0"/>
              </a:rPr>
              <a:t> </a:t>
            </a:r>
            <a:r>
              <a:rPr lang="en-US" sz="2000" dirty="0" smtClean="0">
                <a:latin typeface="Comic Sans MS" charset="0"/>
                <a:ea typeface="Comic Sans MS" charset="0"/>
                <a:cs typeface="Comic Sans MS" charset="0"/>
              </a:rPr>
              <a:t> </a:t>
            </a:r>
            <a:r>
              <a:rPr lang="zh-CN" altLang="en-US" sz="2000" dirty="0" smtClean="0">
                <a:latin typeface="Comic Sans MS" charset="0"/>
                <a:ea typeface="Comic Sans MS" charset="0"/>
                <a:cs typeface="Comic Sans MS" charset="0"/>
              </a:rPr>
              <a:t>     </a:t>
            </a:r>
            <a:r>
              <a:rPr lang="en-US" altLang="zh-CN" sz="2000" dirty="0" smtClean="0">
                <a:latin typeface="Comic Sans MS" charset="0"/>
                <a:ea typeface="Comic Sans MS" charset="0"/>
                <a:cs typeface="Comic Sans MS" charset="0"/>
              </a:rPr>
              <a:t>,</a:t>
            </a:r>
            <a:r>
              <a:rPr lang="zh-CN" altLang="en-US" sz="2000" dirty="0" smtClean="0">
                <a:latin typeface="Comic Sans MS" charset="0"/>
                <a:ea typeface="Comic Sans MS" charset="0"/>
                <a:cs typeface="Comic Sans MS" charset="0"/>
              </a:rPr>
              <a:t> </a:t>
            </a:r>
            <a:r>
              <a:rPr lang="en-US" altLang="zh-CN" sz="2000" dirty="0" smtClean="0">
                <a:latin typeface="Comic Sans MS" charset="0"/>
                <a:ea typeface="Comic Sans MS" charset="0"/>
                <a:cs typeface="Comic Sans MS" charset="0"/>
              </a:rPr>
              <a:t>determine</a:t>
            </a:r>
            <a:r>
              <a:rPr lang="zh-CN" altLang="en-US" sz="2000" dirty="0" smtClean="0">
                <a:latin typeface="Comic Sans MS" charset="0"/>
                <a:ea typeface="Comic Sans MS" charset="0"/>
                <a:cs typeface="Comic Sans MS" charset="0"/>
              </a:rPr>
              <a:t> </a:t>
            </a:r>
            <a:r>
              <a:rPr lang="en-US" altLang="zh-CN" sz="2000" dirty="0" smtClean="0">
                <a:latin typeface="Comic Sans MS" charset="0"/>
                <a:ea typeface="Comic Sans MS" charset="0"/>
                <a:cs typeface="Comic Sans MS" charset="0"/>
              </a:rPr>
              <a:t>the</a:t>
            </a:r>
            <a:r>
              <a:rPr lang="zh-CN" altLang="en-US" sz="2000" dirty="0" smtClean="0">
                <a:latin typeface="Comic Sans MS" charset="0"/>
                <a:ea typeface="Comic Sans MS" charset="0"/>
                <a:cs typeface="Comic Sans MS" charset="0"/>
              </a:rPr>
              <a:t> </a:t>
            </a:r>
            <a:r>
              <a:rPr lang="en-US" altLang="zh-CN" sz="2000" dirty="0" smtClean="0">
                <a:latin typeface="Comic Sans MS" charset="0"/>
                <a:ea typeface="Comic Sans MS" charset="0"/>
                <a:cs typeface="Comic Sans MS" charset="0"/>
              </a:rPr>
              <a:t>probability </a:t>
            </a:r>
            <a:r>
              <a:rPr lang="en-US" altLang="zh-CN" sz="2000" dirty="0">
                <a:latin typeface="Comic Sans MS" charset="0"/>
                <a:ea typeface="Comic Sans MS" charset="0"/>
                <a:cs typeface="Comic Sans MS" charset="0"/>
              </a:rPr>
              <a:t>of posterior mean below </a:t>
            </a:r>
            <a:r>
              <a:rPr lang="en-US" altLang="zh-CN" sz="2000" dirty="0" smtClean="0">
                <a:latin typeface="Comic Sans MS" charset="0"/>
                <a:ea typeface="Comic Sans MS" charset="0"/>
                <a:cs typeface="Comic Sans MS" charset="0"/>
              </a:rPr>
              <a:t>0:</a:t>
            </a:r>
            <a:endParaRPr lang="zh-CN" altLang="en-US" sz="2000" dirty="0" smtClean="0">
              <a:latin typeface="Comic Sans MS" charset="0"/>
              <a:ea typeface="Comic Sans MS" charset="0"/>
              <a:cs typeface="Comic Sans MS" charset="0"/>
            </a:endParaRPr>
          </a:p>
          <a:p>
            <a:pPr>
              <a:lnSpc>
                <a:spcPct val="150000"/>
              </a:lnSpc>
            </a:pPr>
            <a:endParaRPr lang="zh-CN" altLang="en-US" sz="2000" dirty="0">
              <a:latin typeface="Comic Sans MS" charset="0"/>
              <a:ea typeface="Comic Sans MS" charset="0"/>
              <a:cs typeface="Comic Sans MS" charset="0"/>
            </a:endParaRPr>
          </a:p>
          <a:p>
            <a:pPr>
              <a:lnSpc>
                <a:spcPct val="150000"/>
              </a:lnSpc>
            </a:pPr>
            <a:endParaRPr lang="en-US" altLang="zh-CN" sz="2000" dirty="0">
              <a:latin typeface="Comic Sans MS" charset="0"/>
              <a:ea typeface="Comic Sans MS" charset="0"/>
              <a:cs typeface="Comic Sans MS" charset="0"/>
            </a:endParaRPr>
          </a:p>
          <a:p>
            <a:pPr>
              <a:lnSpc>
                <a:spcPct val="150000"/>
              </a:lnSpc>
            </a:pPr>
            <a:endParaRPr lang="en-US" sz="2000" dirty="0">
              <a:latin typeface="Comic Sans MS" charset="0"/>
              <a:ea typeface="Comic Sans MS" charset="0"/>
              <a:cs typeface="Comic Sans MS" charset="0"/>
            </a:endParaRPr>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14800" y="1752598"/>
            <a:ext cx="358255" cy="533402"/>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06787" y="1788458"/>
            <a:ext cx="346413" cy="448762"/>
          </a:xfrm>
          <a:prstGeom prst="rect">
            <a:avLst/>
          </a:prstGeom>
        </p:spPr>
      </p:pic>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981200" y="3105643"/>
            <a:ext cx="4825613" cy="1047612"/>
          </a:xfrm>
          <a:prstGeom prst="rect">
            <a:avLst/>
          </a:prstGeom>
        </p:spPr>
      </p:pic>
      <p:sp>
        <p:nvSpPr>
          <p:cNvPr id="11" name="Rectangle 10"/>
          <p:cNvSpPr/>
          <p:nvPr/>
        </p:nvSpPr>
        <p:spPr>
          <a:xfrm>
            <a:off x="1066800" y="4649922"/>
            <a:ext cx="3664786" cy="369332"/>
          </a:xfrm>
          <a:prstGeom prst="rect">
            <a:avLst/>
          </a:prstGeom>
        </p:spPr>
        <p:txBody>
          <a:bodyPr wrap="none">
            <a:spAutoFit/>
          </a:bodyPr>
          <a:lstStyle/>
          <a:p>
            <a:r>
              <a:rPr lang="en-US" altLang="zh-CN" dirty="0" smtClean="0">
                <a:latin typeface="Comic Sans MS" charset="0"/>
                <a:ea typeface="Comic Sans MS" charset="0"/>
                <a:cs typeface="Comic Sans MS" charset="0"/>
              </a:rPr>
              <a:t>(</a:t>
            </a:r>
            <a:r>
              <a:rPr lang="en-US" dirty="0" smtClean="0">
                <a:latin typeface="Comic Sans MS" charset="0"/>
                <a:ea typeface="Comic Sans MS" charset="0"/>
                <a:cs typeface="Comic Sans MS" charset="0"/>
              </a:rPr>
              <a:t>using </a:t>
            </a:r>
            <a:r>
              <a:rPr lang="en-US" dirty="0">
                <a:latin typeface="Comic Sans MS" charset="0"/>
                <a:ea typeface="Comic Sans MS" charset="0"/>
                <a:cs typeface="Comic Sans MS" charset="0"/>
              </a:rPr>
              <a:t>the </a:t>
            </a:r>
            <a:r>
              <a:rPr lang="en-US" dirty="0" smtClean="0">
                <a:latin typeface="Comic Sans MS" charset="0"/>
                <a:ea typeface="Comic Sans MS" charset="0"/>
                <a:cs typeface="Comic Sans MS" charset="0"/>
              </a:rPr>
              <a:t>“</a:t>
            </a:r>
            <a:r>
              <a:rPr lang="en-US" dirty="0" err="1" smtClean="0">
                <a:latin typeface="Comic Sans MS" charset="0"/>
                <a:ea typeface="Comic Sans MS" charset="0"/>
                <a:cs typeface="Comic Sans MS" charset="0"/>
              </a:rPr>
              <a:t>pnorm</a:t>
            </a:r>
            <a:r>
              <a:rPr lang="en-US" dirty="0" smtClean="0">
                <a:latin typeface="Comic Sans MS" charset="0"/>
                <a:ea typeface="Comic Sans MS" charset="0"/>
                <a:cs typeface="Comic Sans MS" charset="0"/>
              </a:rPr>
              <a:t>” </a:t>
            </a:r>
            <a:r>
              <a:rPr lang="en-US" dirty="0">
                <a:latin typeface="Comic Sans MS" charset="0"/>
                <a:ea typeface="Comic Sans MS" charset="0"/>
                <a:cs typeface="Comic Sans MS" charset="0"/>
              </a:rPr>
              <a:t>function </a:t>
            </a:r>
            <a:r>
              <a:rPr lang="en-US" dirty="0" smtClean="0">
                <a:latin typeface="Comic Sans MS" charset="0"/>
                <a:ea typeface="Comic Sans MS" charset="0"/>
                <a:cs typeface="Comic Sans MS" charset="0"/>
              </a:rPr>
              <a:t>i</a:t>
            </a:r>
            <a:r>
              <a:rPr lang="en-US" altLang="zh-CN" dirty="0" smtClean="0">
                <a:latin typeface="Comic Sans MS" charset="0"/>
                <a:ea typeface="Comic Sans MS" charset="0"/>
                <a:cs typeface="Comic Sans MS" charset="0"/>
              </a:rPr>
              <a:t>n</a:t>
            </a:r>
            <a:r>
              <a:rPr lang="zh-CN" altLang="en-US" dirty="0" smtClean="0">
                <a:latin typeface="Comic Sans MS" charset="0"/>
                <a:ea typeface="Comic Sans MS" charset="0"/>
                <a:cs typeface="Comic Sans MS" charset="0"/>
              </a:rPr>
              <a:t> </a:t>
            </a:r>
            <a:r>
              <a:rPr lang="en-US" altLang="zh-CN" dirty="0" smtClean="0">
                <a:latin typeface="Comic Sans MS" charset="0"/>
                <a:ea typeface="Comic Sans MS" charset="0"/>
                <a:cs typeface="Comic Sans MS" charset="0"/>
              </a:rPr>
              <a:t>R)</a:t>
            </a:r>
            <a:endParaRPr lang="en-US" dirty="0">
              <a:latin typeface="Comic Sans MS" charset="0"/>
              <a:ea typeface="Comic Sans MS" charset="0"/>
              <a:cs typeface="Comic Sans MS" charset="0"/>
            </a:endParaRPr>
          </a:p>
        </p:txBody>
      </p:sp>
    </p:spTree>
    <p:extLst>
      <p:ext uri="{BB962C8B-B14F-4D97-AF65-F5344CB8AC3E}">
        <p14:creationId xmlns:p14="http://schemas.microsoft.com/office/powerpoint/2010/main" val="16509945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54001" y="430534"/>
            <a:ext cx="7786687" cy="830997"/>
          </a:xfrm>
          <a:prstGeom prst="rect">
            <a:avLst/>
          </a:prstGeom>
        </p:spPr>
        <p:txBody>
          <a:bodyPr wrap="square">
            <a:spAutoFit/>
          </a:bodyPr>
          <a:lstStyle/>
          <a:p>
            <a:pPr defTabSz="914400"/>
            <a:r>
              <a:rPr lang="en-US" sz="2400" b="1" dirty="0">
                <a:solidFill>
                  <a:srgbClr val="FF0000"/>
                </a:solidFill>
                <a:latin typeface="Comic Sans MS" pitchFamily="66" charset="0"/>
                <a:cs typeface="Times New Roman" pitchFamily="18" charset="0"/>
              </a:rPr>
              <a:t>Model evaluation  </a:t>
            </a:r>
          </a:p>
          <a:p>
            <a:pPr defTabSz="914400"/>
            <a:r>
              <a:rPr lang="en-US" sz="2400" b="1" dirty="0" smtClean="0">
                <a:solidFill>
                  <a:srgbClr val="FF0000"/>
                </a:solidFill>
                <a:latin typeface="Comic Sans MS" pitchFamily="66" charset="0"/>
                <a:cs typeface="Times New Roman" pitchFamily="18" charset="0"/>
              </a:rPr>
              <a:t> </a:t>
            </a:r>
            <a:endParaRPr lang="en-US" sz="2400" b="1" dirty="0">
              <a:solidFill>
                <a:srgbClr val="000000"/>
              </a:solidFill>
              <a:latin typeface="Comic Sans MS" pitchFamily="66" charset="0"/>
              <a:ea typeface="宋体"/>
              <a:cs typeface="Times New Roman" pitchFamily="18" charset="0"/>
            </a:endParaRPr>
          </a:p>
        </p:txBody>
      </p:sp>
      <p:sp>
        <p:nvSpPr>
          <p:cNvPr id="2" name="Rectangle 1"/>
          <p:cNvSpPr/>
          <p:nvPr/>
        </p:nvSpPr>
        <p:spPr>
          <a:xfrm>
            <a:off x="280517" y="996274"/>
            <a:ext cx="8466668" cy="1938992"/>
          </a:xfrm>
          <a:prstGeom prst="rect">
            <a:avLst/>
          </a:prstGeom>
        </p:spPr>
        <p:txBody>
          <a:bodyPr wrap="square">
            <a:spAutoFit/>
          </a:bodyPr>
          <a:lstStyle/>
          <a:p>
            <a:pPr>
              <a:lnSpc>
                <a:spcPct val="150000"/>
              </a:lnSpc>
            </a:pPr>
            <a:endParaRPr lang="en-US" sz="2000" dirty="0"/>
          </a:p>
          <a:p>
            <a:pPr marL="342900" indent="-342900">
              <a:lnSpc>
                <a:spcPct val="150000"/>
              </a:lnSpc>
              <a:buClr>
                <a:srgbClr val="FF0000"/>
              </a:buClr>
              <a:buFont typeface="Wingdings" charset="2"/>
              <a:buChar char="Ø"/>
            </a:pPr>
            <a:r>
              <a:rPr lang="en-US" sz="2000" dirty="0">
                <a:latin typeface="Comic Sans MS" charset="0"/>
                <a:ea typeface="Comic Sans MS" charset="0"/>
                <a:cs typeface="Comic Sans MS" charset="0"/>
              </a:rPr>
              <a:t>Models evaluation based on </a:t>
            </a:r>
            <a:r>
              <a:rPr lang="en-US" sz="2000" dirty="0" smtClean="0">
                <a:latin typeface="Comic Sans MS" charset="0"/>
                <a:ea typeface="Comic Sans MS" charset="0"/>
                <a:cs typeface="Comic Sans MS" charset="0"/>
              </a:rPr>
              <a:t>ASE</a:t>
            </a:r>
          </a:p>
          <a:p>
            <a:pPr marL="342900" indent="-342900">
              <a:lnSpc>
                <a:spcPct val="150000"/>
              </a:lnSpc>
              <a:buClr>
                <a:srgbClr val="FF0000"/>
              </a:buClr>
              <a:buFont typeface="Wingdings" charset="2"/>
              <a:buChar char="Ø"/>
            </a:pPr>
            <a:endParaRPr lang="en-US" sz="2000" dirty="0">
              <a:latin typeface="Comic Sans MS" charset="0"/>
              <a:ea typeface="Comic Sans MS" charset="0"/>
              <a:cs typeface="Comic Sans MS" charset="0"/>
            </a:endParaRPr>
          </a:p>
          <a:p>
            <a:pPr marL="342900" indent="-342900">
              <a:lnSpc>
                <a:spcPct val="150000"/>
              </a:lnSpc>
              <a:buClr>
                <a:srgbClr val="FF0000"/>
              </a:buClr>
              <a:buFont typeface="Wingdings" charset="2"/>
              <a:buChar char="Ø"/>
            </a:pPr>
            <a:r>
              <a:rPr lang="en-US" sz="2000" dirty="0" smtClean="0">
                <a:latin typeface="Comic Sans MS" charset="0"/>
                <a:ea typeface="Comic Sans MS" charset="0"/>
                <a:cs typeface="Comic Sans MS" charset="0"/>
              </a:rPr>
              <a:t>Comparison </a:t>
            </a:r>
            <a:r>
              <a:rPr lang="en-US" sz="2000" dirty="0">
                <a:latin typeface="Comic Sans MS" charset="0"/>
                <a:ea typeface="Comic Sans MS" charset="0"/>
                <a:cs typeface="Comic Sans MS" charset="0"/>
              </a:rPr>
              <a:t>with other </a:t>
            </a:r>
            <a:r>
              <a:rPr lang="en-US" sz="2000" dirty="0" smtClean="0">
                <a:latin typeface="Comic Sans MS" charset="0"/>
                <a:ea typeface="Comic Sans MS" charset="0"/>
                <a:cs typeface="Comic Sans MS" charset="0"/>
              </a:rPr>
              <a:t>methods based on ROC curves:</a:t>
            </a:r>
          </a:p>
        </p:txBody>
      </p:sp>
      <p:sp>
        <p:nvSpPr>
          <p:cNvPr id="3" name="TextBox 2"/>
          <p:cNvSpPr txBox="1"/>
          <p:nvPr/>
        </p:nvSpPr>
        <p:spPr>
          <a:xfrm>
            <a:off x="1371600" y="2971800"/>
            <a:ext cx="5003293" cy="2308324"/>
          </a:xfrm>
          <a:prstGeom prst="rect">
            <a:avLst/>
          </a:prstGeom>
          <a:noFill/>
        </p:spPr>
        <p:txBody>
          <a:bodyPr wrap="none" rtlCol="0">
            <a:spAutoFit/>
          </a:bodyPr>
          <a:lstStyle/>
          <a:p>
            <a:pPr marL="342900" indent="-342900">
              <a:lnSpc>
                <a:spcPct val="200000"/>
              </a:lnSpc>
              <a:buFont typeface="+mj-lt"/>
              <a:buAutoNum type="arabicParenR"/>
            </a:pPr>
            <a:r>
              <a:rPr lang="en-US" dirty="0" smtClean="0">
                <a:latin typeface="Comic Sans MS" charset="0"/>
                <a:ea typeface="Comic Sans MS" charset="0"/>
                <a:cs typeface="Comic Sans MS" charset="0"/>
              </a:rPr>
              <a:t>Conventional liver cis-</a:t>
            </a:r>
            <a:r>
              <a:rPr lang="en-US" dirty="0" err="1" smtClean="0">
                <a:latin typeface="Comic Sans MS" charset="0"/>
                <a:ea typeface="Comic Sans MS" charset="0"/>
                <a:cs typeface="Comic Sans MS" charset="0"/>
              </a:rPr>
              <a:t>eQTL</a:t>
            </a:r>
            <a:r>
              <a:rPr lang="en-US" dirty="0" smtClean="0">
                <a:latin typeface="Comic Sans MS" charset="0"/>
                <a:ea typeface="Comic Sans MS" charset="0"/>
                <a:cs typeface="Comic Sans MS" charset="0"/>
              </a:rPr>
              <a:t> analysis</a:t>
            </a:r>
          </a:p>
          <a:p>
            <a:pPr marL="342900" indent="-342900">
              <a:lnSpc>
                <a:spcPct val="200000"/>
              </a:lnSpc>
              <a:buFont typeface="+mj-lt"/>
              <a:buAutoNum type="arabicParenR"/>
            </a:pPr>
            <a:r>
              <a:rPr lang="en-US" dirty="0" smtClean="0">
                <a:latin typeface="Comic Sans MS" charset="0"/>
                <a:ea typeface="Comic Sans MS" charset="0"/>
                <a:cs typeface="Comic Sans MS" charset="0"/>
              </a:rPr>
              <a:t>Meta-analysis with </a:t>
            </a:r>
            <a:r>
              <a:rPr lang="en-US" dirty="0">
                <a:latin typeface="Comic Sans MS" charset="0"/>
                <a:ea typeface="Comic Sans MS" charset="0"/>
                <a:cs typeface="Comic Sans MS" charset="0"/>
              </a:rPr>
              <a:t>Stouffer test</a:t>
            </a:r>
            <a:endParaRPr lang="en-US" dirty="0" smtClean="0">
              <a:latin typeface="Comic Sans MS" charset="0"/>
              <a:ea typeface="Comic Sans MS" charset="0"/>
              <a:cs typeface="Comic Sans MS" charset="0"/>
            </a:endParaRPr>
          </a:p>
          <a:p>
            <a:pPr marL="342900" indent="-342900">
              <a:lnSpc>
                <a:spcPct val="200000"/>
              </a:lnSpc>
              <a:buFont typeface="+mj-lt"/>
              <a:buAutoNum type="arabicParenR"/>
            </a:pPr>
            <a:r>
              <a:rPr lang="en-US" dirty="0">
                <a:latin typeface="Comic Sans MS" charset="0"/>
                <a:ea typeface="Comic Sans MS" charset="0"/>
                <a:cs typeface="Comic Sans MS" charset="0"/>
              </a:rPr>
              <a:t>M</a:t>
            </a:r>
            <a:r>
              <a:rPr lang="en-US" dirty="0" smtClean="0">
                <a:latin typeface="Comic Sans MS" charset="0"/>
                <a:ea typeface="Comic Sans MS" charset="0"/>
                <a:cs typeface="Comic Sans MS" charset="0"/>
              </a:rPr>
              <a:t>ultiple </a:t>
            </a:r>
            <a:r>
              <a:rPr lang="en-US" dirty="0">
                <a:latin typeface="Comic Sans MS" charset="0"/>
                <a:ea typeface="Comic Sans MS" charset="0"/>
                <a:cs typeface="Comic Sans MS" charset="0"/>
              </a:rPr>
              <a:t>tissue </a:t>
            </a:r>
            <a:r>
              <a:rPr lang="en-US" dirty="0" err="1">
                <a:latin typeface="Comic Sans MS" charset="0"/>
                <a:ea typeface="Comic Sans MS" charset="0"/>
                <a:cs typeface="Comic Sans MS" charset="0"/>
              </a:rPr>
              <a:t>eQTL</a:t>
            </a:r>
            <a:r>
              <a:rPr lang="en-US" dirty="0">
                <a:latin typeface="Comic Sans MS" charset="0"/>
                <a:ea typeface="Comic Sans MS" charset="0"/>
                <a:cs typeface="Comic Sans MS" charset="0"/>
              </a:rPr>
              <a:t> analysis (MT-</a:t>
            </a:r>
            <a:r>
              <a:rPr lang="en-US" dirty="0" err="1">
                <a:latin typeface="Comic Sans MS" charset="0"/>
                <a:ea typeface="Comic Sans MS" charset="0"/>
                <a:cs typeface="Comic Sans MS" charset="0"/>
              </a:rPr>
              <a:t>eQTL</a:t>
            </a:r>
            <a:r>
              <a:rPr lang="en-US" dirty="0" smtClean="0">
                <a:latin typeface="Comic Sans MS" charset="0"/>
                <a:ea typeface="Comic Sans MS" charset="0"/>
                <a:cs typeface="Comic Sans MS" charset="0"/>
              </a:rPr>
              <a:t>)</a:t>
            </a:r>
          </a:p>
          <a:p>
            <a:pPr marL="342900" indent="-342900">
              <a:lnSpc>
                <a:spcPct val="200000"/>
              </a:lnSpc>
              <a:buFont typeface="+mj-lt"/>
              <a:buAutoNum type="arabicParenR"/>
            </a:pPr>
            <a:r>
              <a:rPr lang="en-US" dirty="0" smtClean="0">
                <a:latin typeface="Comic Sans MS" charset="0"/>
                <a:ea typeface="Comic Sans MS" charset="0"/>
                <a:cs typeface="Comic Sans MS" charset="0"/>
              </a:rPr>
              <a:t>Conventional lung cis-</a:t>
            </a:r>
            <a:r>
              <a:rPr lang="en-US" dirty="0" err="1" smtClean="0">
                <a:latin typeface="Comic Sans MS" charset="0"/>
                <a:ea typeface="Comic Sans MS" charset="0"/>
                <a:cs typeface="Comic Sans MS" charset="0"/>
              </a:rPr>
              <a:t>eQTL</a:t>
            </a:r>
            <a:r>
              <a:rPr lang="en-US" dirty="0" smtClean="0">
                <a:latin typeface="Comic Sans MS" charset="0"/>
                <a:ea typeface="Comic Sans MS" charset="0"/>
                <a:cs typeface="Comic Sans MS" charset="0"/>
              </a:rPr>
              <a:t> analysis</a:t>
            </a:r>
          </a:p>
        </p:txBody>
      </p:sp>
      <p:sp>
        <p:nvSpPr>
          <p:cNvPr id="4" name="Rectangle 3"/>
          <p:cNvSpPr/>
          <p:nvPr/>
        </p:nvSpPr>
        <p:spPr>
          <a:xfrm>
            <a:off x="293964" y="5469058"/>
            <a:ext cx="3990195" cy="507831"/>
          </a:xfrm>
          <a:prstGeom prst="rect">
            <a:avLst/>
          </a:prstGeom>
        </p:spPr>
        <p:txBody>
          <a:bodyPr wrap="none">
            <a:spAutoFit/>
          </a:bodyPr>
          <a:lstStyle/>
          <a:p>
            <a:pPr marL="342900" indent="-342900">
              <a:lnSpc>
                <a:spcPct val="150000"/>
              </a:lnSpc>
              <a:buClr>
                <a:srgbClr val="FF0000"/>
              </a:buClr>
              <a:buFont typeface="Wingdings" charset="2"/>
              <a:buChar char="Ø"/>
            </a:pPr>
            <a:r>
              <a:rPr lang="en-US" dirty="0">
                <a:latin typeface="Comic Sans MS" charset="0"/>
                <a:ea typeface="Comic Sans MS" charset="0"/>
                <a:cs typeface="Comic Sans MS" charset="0"/>
              </a:rPr>
              <a:t>Model evaluation by subsampling</a:t>
            </a:r>
            <a:endParaRPr lang="en-US" dirty="0">
              <a:solidFill>
                <a:schemeClr val="accent3">
                  <a:lumMod val="50000"/>
                </a:schemeClr>
              </a:solidFill>
              <a:latin typeface="Comic Sans MS" charset="0"/>
              <a:ea typeface="Comic Sans MS" charset="0"/>
              <a:cs typeface="Comic Sans MS" charset="0"/>
            </a:endParaRPr>
          </a:p>
        </p:txBody>
      </p:sp>
    </p:spTree>
    <p:extLst>
      <p:ext uri="{BB962C8B-B14F-4D97-AF65-F5344CB8AC3E}">
        <p14:creationId xmlns:p14="http://schemas.microsoft.com/office/powerpoint/2010/main" val="1917957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blinds(horizontal)">
                                      <p:cBhvr>
                                        <p:cTn id="7" dur="500"/>
                                        <p:tgtEl>
                                          <p:spTgt spid="2">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blinds(horizontal)">
                                      <p:cBhvr>
                                        <p:cTn id="2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54001" y="430534"/>
            <a:ext cx="7786687" cy="830997"/>
          </a:xfrm>
          <a:prstGeom prst="rect">
            <a:avLst/>
          </a:prstGeom>
        </p:spPr>
        <p:txBody>
          <a:bodyPr wrap="square">
            <a:spAutoFit/>
          </a:bodyPr>
          <a:lstStyle/>
          <a:p>
            <a:pPr defTabSz="914400"/>
            <a:r>
              <a:rPr lang="en-US" sz="2400" b="1" dirty="0">
                <a:solidFill>
                  <a:srgbClr val="FF0000"/>
                </a:solidFill>
                <a:latin typeface="Comic Sans MS" pitchFamily="66" charset="0"/>
                <a:cs typeface="Times New Roman" pitchFamily="18" charset="0"/>
              </a:rPr>
              <a:t>Meta-analysis with </a:t>
            </a:r>
            <a:r>
              <a:rPr lang="en-US" sz="2400" b="1" dirty="0" smtClean="0">
                <a:solidFill>
                  <a:srgbClr val="FF0000"/>
                </a:solidFill>
                <a:latin typeface="Comic Sans MS" pitchFamily="66" charset="0"/>
                <a:cs typeface="Times New Roman" pitchFamily="18" charset="0"/>
              </a:rPr>
              <a:t>Stouffer test </a:t>
            </a:r>
            <a:endParaRPr lang="en-US" sz="2400" b="1" dirty="0">
              <a:solidFill>
                <a:srgbClr val="FF0000"/>
              </a:solidFill>
              <a:latin typeface="Comic Sans MS" pitchFamily="66" charset="0"/>
              <a:cs typeface="Times New Roman" pitchFamily="18" charset="0"/>
            </a:endParaRPr>
          </a:p>
          <a:p>
            <a:pPr defTabSz="914400"/>
            <a:r>
              <a:rPr lang="en-US" sz="2400" b="1" dirty="0" smtClean="0">
                <a:solidFill>
                  <a:srgbClr val="FF0000"/>
                </a:solidFill>
                <a:latin typeface="Comic Sans MS" pitchFamily="66" charset="0"/>
                <a:cs typeface="Times New Roman" pitchFamily="18" charset="0"/>
              </a:rPr>
              <a:t> </a:t>
            </a:r>
            <a:endParaRPr lang="en-US" sz="2400" b="1" dirty="0">
              <a:solidFill>
                <a:srgbClr val="000000"/>
              </a:solidFill>
              <a:latin typeface="Comic Sans MS" pitchFamily="66" charset="0"/>
              <a:ea typeface="宋体"/>
              <a:cs typeface="Times New Roman" pitchFamily="18" charset="0"/>
            </a:endParaRPr>
          </a:p>
        </p:txBody>
      </p:sp>
      <p:sp>
        <p:nvSpPr>
          <p:cNvPr id="6" name="Rectangle 5"/>
          <p:cNvSpPr/>
          <p:nvPr/>
        </p:nvSpPr>
        <p:spPr>
          <a:xfrm>
            <a:off x="527844" y="1447800"/>
            <a:ext cx="7239000" cy="1338828"/>
          </a:xfrm>
          <a:prstGeom prst="rect">
            <a:avLst/>
          </a:prstGeom>
        </p:spPr>
        <p:txBody>
          <a:bodyPr wrap="square">
            <a:spAutoFit/>
          </a:bodyPr>
          <a:lstStyle/>
          <a:p>
            <a:pPr>
              <a:lnSpc>
                <a:spcPct val="150000"/>
              </a:lnSpc>
            </a:pPr>
            <a:r>
              <a:rPr lang="en-US" dirty="0">
                <a:latin typeface="Comic Sans MS" charset="0"/>
                <a:ea typeface="Comic Sans MS" charset="0"/>
                <a:cs typeface="Comic Sans MS" charset="0"/>
              </a:rPr>
              <a:t>Stouffer’s method converts one-tailed </a:t>
            </a:r>
            <a:r>
              <a:rPr lang="en-US" dirty="0" smtClean="0">
                <a:latin typeface="Comic Sans MS" charset="0"/>
                <a:ea typeface="Comic Sans MS" charset="0"/>
                <a:cs typeface="Comic Sans MS" charset="0"/>
              </a:rPr>
              <a:t>P values </a:t>
            </a:r>
            <a:r>
              <a:rPr lang="en-US" dirty="0">
                <a:latin typeface="Comic Sans MS" charset="0"/>
                <a:ea typeface="Comic Sans MS" charset="0"/>
                <a:cs typeface="Comic Sans MS" charset="0"/>
              </a:rPr>
              <a:t>(P</a:t>
            </a:r>
            <a:r>
              <a:rPr lang="en-US" baseline="-25000" dirty="0">
                <a:latin typeface="Comic Sans MS" charset="0"/>
                <a:ea typeface="Comic Sans MS" charset="0"/>
                <a:cs typeface="Comic Sans MS" charset="0"/>
              </a:rPr>
              <a:t>i</a:t>
            </a:r>
            <a:r>
              <a:rPr lang="en-US" dirty="0">
                <a:latin typeface="Comic Sans MS" charset="0"/>
                <a:ea typeface="Comic Sans MS" charset="0"/>
                <a:cs typeface="Comic Sans MS" charset="0"/>
              </a:rPr>
              <a:t>) from each of k independent tests into standard normal deviates (</a:t>
            </a:r>
            <a:r>
              <a:rPr lang="en-US" dirty="0" err="1">
                <a:latin typeface="Comic Sans MS" charset="0"/>
                <a:ea typeface="Comic Sans MS" charset="0"/>
                <a:cs typeface="Comic Sans MS" charset="0"/>
              </a:rPr>
              <a:t>Z</a:t>
            </a:r>
            <a:r>
              <a:rPr lang="en-US" baseline="-25000" dirty="0" err="1">
                <a:latin typeface="Comic Sans MS" charset="0"/>
                <a:ea typeface="Comic Sans MS" charset="0"/>
                <a:cs typeface="Comic Sans MS" charset="0"/>
              </a:rPr>
              <a:t>i</a:t>
            </a:r>
            <a:r>
              <a:rPr lang="en-US" dirty="0">
                <a:latin typeface="Comic Sans MS" charset="0"/>
                <a:ea typeface="Comic Sans MS" charset="0"/>
                <a:cs typeface="Comic Sans MS" charset="0"/>
              </a:rPr>
              <a:t>) and </a:t>
            </a:r>
            <a:r>
              <a:rPr lang="en-US" dirty="0" smtClean="0">
                <a:latin typeface="Comic Sans MS" charset="0"/>
                <a:ea typeface="Comic Sans MS" charset="0"/>
                <a:cs typeface="Comic Sans MS" charset="0"/>
              </a:rPr>
              <a:t>determines </a:t>
            </a:r>
            <a:r>
              <a:rPr lang="en-US" dirty="0">
                <a:latin typeface="Comic Sans MS" charset="0"/>
                <a:ea typeface="Comic Sans MS" charset="0"/>
                <a:cs typeface="Comic Sans MS" charset="0"/>
              </a:rPr>
              <a:t>Z</a:t>
            </a:r>
            <a:r>
              <a:rPr lang="en-US" baseline="-25000" dirty="0">
                <a:latin typeface="Comic Sans MS" charset="0"/>
                <a:ea typeface="Comic Sans MS" charset="0"/>
                <a:cs typeface="Comic Sans MS" charset="0"/>
              </a:rPr>
              <a:t>S</a:t>
            </a:r>
            <a:r>
              <a:rPr lang="en-US" dirty="0">
                <a:latin typeface="Comic Sans MS" charset="0"/>
                <a:ea typeface="Comic Sans MS" charset="0"/>
                <a:cs typeface="Comic Sans MS" charset="0"/>
              </a:rPr>
              <a:t> </a:t>
            </a:r>
            <a:r>
              <a:rPr lang="en-US" dirty="0" smtClean="0">
                <a:latin typeface="Comic Sans MS" charset="0"/>
                <a:ea typeface="Comic Sans MS" charset="0"/>
                <a:cs typeface="Comic Sans MS" charset="0"/>
              </a:rPr>
              <a:t>score: </a:t>
            </a:r>
            <a:endParaRPr lang="en-US" dirty="0">
              <a:latin typeface="Comic Sans MS" charset="0"/>
              <a:ea typeface="Comic Sans MS" charset="0"/>
              <a:cs typeface="Comic Sans MS" charset="0"/>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33600" y="2972898"/>
            <a:ext cx="3505200" cy="1245880"/>
          </a:xfrm>
          <a:prstGeom prst="rect">
            <a:avLst/>
          </a:prstGeom>
        </p:spPr>
      </p:pic>
      <p:sp>
        <p:nvSpPr>
          <p:cNvPr id="9" name="Rectangle 8"/>
          <p:cNvSpPr/>
          <p:nvPr/>
        </p:nvSpPr>
        <p:spPr>
          <a:xfrm>
            <a:off x="762000" y="4390980"/>
            <a:ext cx="7791403" cy="2031325"/>
          </a:xfrm>
          <a:prstGeom prst="rect">
            <a:avLst/>
          </a:prstGeom>
        </p:spPr>
        <p:txBody>
          <a:bodyPr wrap="square">
            <a:spAutoFit/>
          </a:bodyPr>
          <a:lstStyle/>
          <a:p>
            <a:pPr>
              <a:lnSpc>
                <a:spcPct val="150000"/>
              </a:lnSpc>
            </a:pPr>
            <a:r>
              <a:rPr lang="en-US" dirty="0" smtClean="0">
                <a:latin typeface="Comic Sans MS" charset="0"/>
                <a:ea typeface="Comic Sans MS" charset="0"/>
                <a:cs typeface="Comic Sans MS" charset="0"/>
              </a:rPr>
              <a:t>We </a:t>
            </a:r>
            <a:r>
              <a:rPr lang="en-US" dirty="0">
                <a:latin typeface="Comic Sans MS" charset="0"/>
                <a:ea typeface="Comic Sans MS" charset="0"/>
                <a:cs typeface="Comic Sans MS" charset="0"/>
              </a:rPr>
              <a:t>used two-sized P </a:t>
            </a:r>
            <a:r>
              <a:rPr lang="en-US" dirty="0" smtClean="0">
                <a:latin typeface="Comic Sans MS" charset="0"/>
                <a:ea typeface="Comic Sans MS" charset="0"/>
                <a:cs typeface="Comic Sans MS" charset="0"/>
              </a:rPr>
              <a:t>value test for </a:t>
            </a:r>
            <a:r>
              <a:rPr lang="en-US" dirty="0">
                <a:latin typeface="Comic Sans MS" charset="0"/>
                <a:ea typeface="Comic Sans MS" charset="0"/>
                <a:cs typeface="Comic Sans MS" charset="0"/>
              </a:rPr>
              <a:t>conventional liver and lung cis-QTL </a:t>
            </a:r>
            <a:r>
              <a:rPr lang="en-US" dirty="0" smtClean="0">
                <a:latin typeface="Comic Sans MS" charset="0"/>
                <a:ea typeface="Comic Sans MS" charset="0"/>
                <a:cs typeface="Comic Sans MS" charset="0"/>
              </a:rPr>
              <a:t>analyses. The two-sided </a:t>
            </a:r>
            <a:r>
              <a:rPr lang="en-US" dirty="0">
                <a:latin typeface="Comic Sans MS" charset="0"/>
                <a:ea typeface="Comic Sans MS" charset="0"/>
                <a:cs typeface="Comic Sans MS" charset="0"/>
              </a:rPr>
              <a:t>test is </a:t>
            </a:r>
            <a:r>
              <a:rPr lang="en-US" dirty="0" smtClean="0">
                <a:latin typeface="Comic Sans MS" charset="0"/>
                <a:ea typeface="Comic Sans MS" charset="0"/>
                <a:cs typeface="Comic Sans MS" charset="0"/>
              </a:rPr>
              <a:t>appropriate</a:t>
            </a:r>
            <a:r>
              <a:rPr lang="en-US" altLang="zh-CN" dirty="0" smtClean="0">
                <a:latin typeface="Comic Sans MS" charset="0"/>
                <a:ea typeface="Comic Sans MS" charset="0"/>
                <a:cs typeface="Comic Sans MS" charset="0"/>
              </a:rPr>
              <a:t>:</a:t>
            </a:r>
            <a:endParaRPr lang="zh-CN" altLang="en-US" dirty="0" smtClean="0">
              <a:latin typeface="Comic Sans MS" charset="0"/>
              <a:ea typeface="Comic Sans MS" charset="0"/>
              <a:cs typeface="Comic Sans MS" charset="0"/>
            </a:endParaRPr>
          </a:p>
          <a:p>
            <a:pPr>
              <a:lnSpc>
                <a:spcPct val="150000"/>
              </a:lnSpc>
            </a:pPr>
            <a:endParaRPr lang="zh-CN" altLang="en-US" sz="1200" dirty="0" smtClean="0">
              <a:latin typeface="Comic Sans MS" charset="0"/>
              <a:ea typeface="Comic Sans MS" charset="0"/>
              <a:cs typeface="Comic Sans MS" charset="0"/>
            </a:endParaRPr>
          </a:p>
          <a:p>
            <a:pPr marL="285750" indent="-285750">
              <a:lnSpc>
                <a:spcPct val="150000"/>
              </a:lnSpc>
              <a:buClr>
                <a:srgbClr val="FF0000"/>
              </a:buClr>
              <a:buFont typeface="Wingdings" charset="2"/>
              <a:buChar char="Ø"/>
            </a:pPr>
            <a:r>
              <a:rPr lang="en-US" altLang="zh-CN" dirty="0" smtClean="0">
                <a:latin typeface="Comic Sans MS" charset="0"/>
                <a:ea typeface="Comic Sans MS" charset="0"/>
                <a:cs typeface="Comic Sans MS" charset="0"/>
              </a:rPr>
              <a:t>Only</a:t>
            </a:r>
            <a:r>
              <a:rPr lang="zh-CN" altLang="en-US" dirty="0" smtClean="0">
                <a:latin typeface="Comic Sans MS" charset="0"/>
                <a:ea typeface="Comic Sans MS" charset="0"/>
                <a:cs typeface="Comic Sans MS" charset="0"/>
              </a:rPr>
              <a:t> </a:t>
            </a:r>
            <a:r>
              <a:rPr lang="en-US" dirty="0" smtClean="0">
                <a:latin typeface="Comic Sans MS" charset="0"/>
                <a:ea typeface="Comic Sans MS" charset="0"/>
                <a:cs typeface="Comic Sans MS" charset="0"/>
              </a:rPr>
              <a:t>interested in</a:t>
            </a:r>
            <a:r>
              <a:rPr lang="zh-CN" altLang="en-US" dirty="0" smtClean="0">
                <a:latin typeface="Comic Sans MS" charset="0"/>
                <a:ea typeface="Comic Sans MS" charset="0"/>
                <a:cs typeface="Comic Sans MS" charset="0"/>
              </a:rPr>
              <a:t> </a:t>
            </a:r>
            <a:r>
              <a:rPr lang="en-US" altLang="zh-CN" dirty="0" smtClean="0">
                <a:latin typeface="Comic Sans MS" charset="0"/>
                <a:ea typeface="Comic Sans MS" charset="0"/>
                <a:cs typeface="Comic Sans MS" charset="0"/>
              </a:rPr>
              <a:t>effect</a:t>
            </a:r>
            <a:r>
              <a:rPr lang="zh-CN" altLang="en-US" dirty="0" smtClean="0">
                <a:latin typeface="Comic Sans MS" charset="0"/>
                <a:ea typeface="Comic Sans MS" charset="0"/>
                <a:cs typeface="Comic Sans MS" charset="0"/>
              </a:rPr>
              <a:t> </a:t>
            </a:r>
            <a:r>
              <a:rPr lang="en-US" dirty="0" smtClean="0">
                <a:latin typeface="Comic Sans MS" charset="0"/>
                <a:ea typeface="Comic Sans MS" charset="0"/>
                <a:cs typeface="Comic Sans MS" charset="0"/>
              </a:rPr>
              <a:t> </a:t>
            </a:r>
            <a:r>
              <a:rPr lang="en-US" altLang="zh-CN" dirty="0" smtClean="0">
                <a:latin typeface="Comic Sans MS" charset="0"/>
                <a:ea typeface="Comic Sans MS" charset="0"/>
                <a:cs typeface="Comic Sans MS" charset="0"/>
              </a:rPr>
              <a:t>magnitude,</a:t>
            </a:r>
            <a:r>
              <a:rPr lang="en-US" dirty="0" smtClean="0">
                <a:latin typeface="Comic Sans MS" charset="0"/>
                <a:ea typeface="Comic Sans MS" charset="0"/>
                <a:cs typeface="Comic Sans MS" charset="0"/>
              </a:rPr>
              <a:t>       ; </a:t>
            </a:r>
            <a:endParaRPr lang="zh-CN" altLang="en-US" dirty="0" smtClean="0">
              <a:latin typeface="Comic Sans MS" charset="0"/>
              <a:ea typeface="Comic Sans MS" charset="0"/>
              <a:cs typeface="Comic Sans MS" charset="0"/>
            </a:endParaRPr>
          </a:p>
          <a:p>
            <a:pPr marL="285750" indent="-285750">
              <a:lnSpc>
                <a:spcPct val="150000"/>
              </a:lnSpc>
              <a:buClr>
                <a:srgbClr val="FF0000"/>
              </a:buClr>
              <a:buFont typeface="Wingdings" charset="2"/>
              <a:buChar char="Ø"/>
            </a:pPr>
            <a:r>
              <a:rPr lang="en-US" altLang="zh-CN" dirty="0" smtClean="0">
                <a:latin typeface="Comic Sans MS" charset="0"/>
                <a:ea typeface="Comic Sans MS" charset="0"/>
                <a:cs typeface="Comic Sans MS" charset="0"/>
              </a:rPr>
              <a:t>Do</a:t>
            </a:r>
            <a:r>
              <a:rPr lang="zh-CN" altLang="en-US" dirty="0" smtClean="0">
                <a:latin typeface="Comic Sans MS" charset="0"/>
                <a:ea typeface="Comic Sans MS" charset="0"/>
                <a:cs typeface="Comic Sans MS" charset="0"/>
              </a:rPr>
              <a:t> </a:t>
            </a:r>
            <a:r>
              <a:rPr lang="en-US" dirty="0" smtClean="0">
                <a:latin typeface="Comic Sans MS" charset="0"/>
                <a:ea typeface="Comic Sans MS" charset="0"/>
                <a:cs typeface="Comic Sans MS" charset="0"/>
              </a:rPr>
              <a:t>not </a:t>
            </a:r>
            <a:r>
              <a:rPr lang="en-US" altLang="zh-CN" dirty="0" smtClean="0">
                <a:latin typeface="Comic Sans MS" charset="0"/>
                <a:ea typeface="Comic Sans MS" charset="0"/>
                <a:cs typeface="Comic Sans MS" charset="0"/>
              </a:rPr>
              <a:t>care</a:t>
            </a:r>
            <a:r>
              <a:rPr lang="zh-CN" altLang="en-US" dirty="0" smtClean="0">
                <a:latin typeface="Comic Sans MS" charset="0"/>
                <a:ea typeface="Comic Sans MS" charset="0"/>
                <a:cs typeface="Comic Sans MS" charset="0"/>
              </a:rPr>
              <a:t> </a:t>
            </a:r>
            <a:r>
              <a:rPr lang="en-US" dirty="0" smtClean="0">
                <a:latin typeface="Comic Sans MS" charset="0"/>
                <a:ea typeface="Comic Sans MS" charset="0"/>
                <a:cs typeface="Comic Sans MS" charset="0"/>
              </a:rPr>
              <a:t>the </a:t>
            </a:r>
            <a:r>
              <a:rPr lang="en-US" dirty="0">
                <a:latin typeface="Comic Sans MS" charset="0"/>
                <a:ea typeface="Comic Sans MS" charset="0"/>
                <a:cs typeface="Comic Sans MS" charset="0"/>
              </a:rPr>
              <a:t>directionality </a:t>
            </a:r>
            <a:r>
              <a:rPr lang="en-US" dirty="0" smtClean="0">
                <a:latin typeface="Comic Sans MS" charset="0"/>
                <a:ea typeface="Comic Sans MS" charset="0"/>
                <a:cs typeface="Comic Sans MS" charset="0"/>
              </a:rPr>
              <a:t>of      </a:t>
            </a:r>
            <a:r>
              <a:rPr lang="en-US" dirty="0" smtClean="0"/>
              <a:t>.</a:t>
            </a:r>
            <a:endParaRPr lang="en-US" dirty="0"/>
          </a:p>
        </p:txBody>
      </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63401" y="5544671"/>
            <a:ext cx="421612" cy="434788"/>
          </a:xfrm>
          <a:prstGeom prst="rect">
            <a:avLst/>
          </a:prstGeom>
        </p:spPr>
      </p:pic>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88542" y="5943600"/>
            <a:ext cx="280738" cy="381001"/>
          </a:xfrm>
          <a:prstGeom prst="rect">
            <a:avLst/>
          </a:prstGeom>
        </p:spPr>
      </p:pic>
    </p:spTree>
    <p:extLst>
      <p:ext uri="{BB962C8B-B14F-4D97-AF65-F5344CB8AC3E}">
        <p14:creationId xmlns:p14="http://schemas.microsoft.com/office/powerpoint/2010/main" val="146415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blinds(horizontal)">
                                      <p:cBhvr>
                                        <p:cTn id="7" dur="500"/>
                                        <p:tgtEl>
                                          <p:spTgt spid="9">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9">
                                            <p:txEl>
                                              <p:pRg st="3" end="3"/>
                                            </p:txEl>
                                          </p:spTgt>
                                        </p:tgtEl>
                                        <p:attrNameLst>
                                          <p:attrName>style.visibility</p:attrName>
                                        </p:attrNameLst>
                                      </p:cBhvr>
                                      <p:to>
                                        <p:strVal val="visible"/>
                                      </p:to>
                                    </p:set>
                                    <p:animEffect transition="in" filter="blinds(horizontal)">
                                      <p:cBhvr>
                                        <p:cTn id="10" dur="500"/>
                                        <p:tgtEl>
                                          <p:spTgt spid="9">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par>
                                <p:cTn id="14" presetID="3" presetClass="entr" presetSubtype="1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4001" y="430534"/>
            <a:ext cx="7786687" cy="1477328"/>
          </a:xfrm>
          <a:prstGeom prst="rect">
            <a:avLst/>
          </a:prstGeom>
        </p:spPr>
        <p:txBody>
          <a:bodyPr wrap="square">
            <a:spAutoFit/>
          </a:bodyPr>
          <a:lstStyle/>
          <a:p>
            <a:pPr defTabSz="914400"/>
            <a:r>
              <a:rPr lang="en-US" sz="2400" b="1" dirty="0">
                <a:solidFill>
                  <a:srgbClr val="FF0000"/>
                </a:solidFill>
                <a:latin typeface="Comic Sans MS" pitchFamily="66" charset="0"/>
                <a:cs typeface="Times New Roman" pitchFamily="18" charset="0"/>
              </a:rPr>
              <a:t>Multiple tissue </a:t>
            </a:r>
            <a:r>
              <a:rPr lang="en-US" sz="2400" b="1" dirty="0" err="1">
                <a:solidFill>
                  <a:srgbClr val="FF0000"/>
                </a:solidFill>
                <a:latin typeface="Comic Sans MS" pitchFamily="66" charset="0"/>
                <a:cs typeface="Times New Roman" pitchFamily="18" charset="0"/>
              </a:rPr>
              <a:t>eQTL</a:t>
            </a:r>
            <a:r>
              <a:rPr lang="en-US" sz="2400" b="1" dirty="0">
                <a:solidFill>
                  <a:srgbClr val="FF0000"/>
                </a:solidFill>
                <a:latin typeface="Comic Sans MS" pitchFamily="66" charset="0"/>
                <a:cs typeface="Times New Roman" pitchFamily="18" charset="0"/>
              </a:rPr>
              <a:t> analysis (MT-</a:t>
            </a:r>
            <a:r>
              <a:rPr lang="en-US" sz="2400" b="1" dirty="0" err="1">
                <a:solidFill>
                  <a:srgbClr val="FF0000"/>
                </a:solidFill>
                <a:latin typeface="Comic Sans MS" pitchFamily="66" charset="0"/>
                <a:cs typeface="Times New Roman" pitchFamily="18" charset="0"/>
              </a:rPr>
              <a:t>eQTL</a:t>
            </a:r>
            <a:r>
              <a:rPr lang="en-US" sz="2400" b="1" dirty="0" smtClean="0">
                <a:solidFill>
                  <a:srgbClr val="FF0000"/>
                </a:solidFill>
                <a:latin typeface="Comic Sans MS" pitchFamily="66" charset="0"/>
                <a:cs typeface="Times New Roman" pitchFamily="18" charset="0"/>
              </a:rPr>
              <a:t>)</a:t>
            </a:r>
          </a:p>
          <a:p>
            <a:pPr defTabSz="914400"/>
            <a:r>
              <a:rPr lang="en-US" b="1" dirty="0" smtClean="0">
                <a:latin typeface="Comic Sans MS" pitchFamily="66" charset="0"/>
                <a:cs typeface="Times New Roman" pitchFamily="18" charset="0"/>
              </a:rPr>
              <a:t>(Li et al. 2016)</a:t>
            </a:r>
            <a:endParaRPr lang="en-US" b="1" dirty="0">
              <a:latin typeface="Comic Sans MS" pitchFamily="66" charset="0"/>
              <a:cs typeface="Times New Roman" pitchFamily="18" charset="0"/>
            </a:endParaRPr>
          </a:p>
          <a:p>
            <a:pPr defTabSz="914400"/>
            <a:r>
              <a:rPr lang="en-US" sz="2400" b="1" dirty="0" smtClean="0">
                <a:solidFill>
                  <a:srgbClr val="FF0000"/>
                </a:solidFill>
                <a:latin typeface="Comic Sans MS" pitchFamily="66" charset="0"/>
                <a:cs typeface="Times New Roman" pitchFamily="18" charset="0"/>
              </a:rPr>
              <a:t> </a:t>
            </a:r>
            <a:endParaRPr lang="en-US" sz="2400" b="1" dirty="0">
              <a:solidFill>
                <a:srgbClr val="FF0000"/>
              </a:solidFill>
              <a:latin typeface="Comic Sans MS" pitchFamily="66" charset="0"/>
              <a:cs typeface="Times New Roman" pitchFamily="18" charset="0"/>
            </a:endParaRPr>
          </a:p>
          <a:p>
            <a:pPr defTabSz="914400"/>
            <a:r>
              <a:rPr lang="en-US" sz="2400" b="1" dirty="0" smtClean="0">
                <a:solidFill>
                  <a:srgbClr val="FF0000"/>
                </a:solidFill>
                <a:latin typeface="Comic Sans MS" pitchFamily="66" charset="0"/>
                <a:cs typeface="Times New Roman" pitchFamily="18" charset="0"/>
              </a:rPr>
              <a:t> </a:t>
            </a:r>
            <a:endParaRPr lang="en-US" sz="2400" b="1" dirty="0">
              <a:solidFill>
                <a:srgbClr val="000000"/>
              </a:solidFill>
              <a:latin typeface="Comic Sans MS" pitchFamily="66" charset="0"/>
              <a:ea typeface="宋体"/>
              <a:cs typeface="Times New Roman" pitchFamily="18" charset="0"/>
            </a:endParaRPr>
          </a:p>
        </p:txBody>
      </p:sp>
      <p:sp>
        <p:nvSpPr>
          <p:cNvPr id="5" name="Rectangle 4"/>
          <p:cNvSpPr/>
          <p:nvPr/>
        </p:nvSpPr>
        <p:spPr>
          <a:xfrm>
            <a:off x="685800" y="1447800"/>
            <a:ext cx="7126288" cy="1338828"/>
          </a:xfrm>
          <a:prstGeom prst="rect">
            <a:avLst/>
          </a:prstGeom>
        </p:spPr>
        <p:txBody>
          <a:bodyPr wrap="square">
            <a:spAutoFit/>
          </a:bodyPr>
          <a:lstStyle/>
          <a:p>
            <a:pPr>
              <a:lnSpc>
                <a:spcPct val="150000"/>
              </a:lnSpc>
            </a:pPr>
            <a:r>
              <a:rPr lang="en-US" dirty="0" smtClean="0">
                <a:latin typeface="Comic Sans MS" charset="0"/>
                <a:ea typeface="Comic Sans MS" charset="0"/>
                <a:cs typeface="Comic Sans MS" charset="0"/>
              </a:rPr>
              <a:t>MT-</a:t>
            </a:r>
            <a:r>
              <a:rPr lang="en-US" dirty="0" err="1" smtClean="0">
                <a:latin typeface="Comic Sans MS" charset="0"/>
                <a:ea typeface="Comic Sans MS" charset="0"/>
                <a:cs typeface="Comic Sans MS" charset="0"/>
              </a:rPr>
              <a:t>eQTL</a:t>
            </a:r>
            <a:r>
              <a:rPr lang="en-US" dirty="0" smtClean="0">
                <a:latin typeface="Comic Sans MS" charset="0"/>
                <a:ea typeface="Comic Sans MS" charset="0"/>
                <a:cs typeface="Comic Sans MS" charset="0"/>
              </a:rPr>
              <a:t>, a Bayesian </a:t>
            </a:r>
            <a:r>
              <a:rPr lang="en-US" dirty="0">
                <a:latin typeface="Comic Sans MS" charset="0"/>
                <a:ea typeface="Comic Sans MS" charset="0"/>
                <a:cs typeface="Comic Sans MS" charset="0"/>
              </a:rPr>
              <a:t>model for a vector Z of Fisher </a:t>
            </a:r>
            <a:r>
              <a:rPr lang="en-US" dirty="0" smtClean="0">
                <a:latin typeface="Comic Sans MS" charset="0"/>
                <a:ea typeface="Comic Sans MS" charset="0"/>
                <a:cs typeface="Comic Sans MS" charset="0"/>
              </a:rPr>
              <a:t>transformed correlations </a:t>
            </a:r>
            <a:r>
              <a:rPr lang="en-US" dirty="0">
                <a:latin typeface="Comic Sans MS" charset="0"/>
                <a:ea typeface="Comic Sans MS" charset="0"/>
                <a:cs typeface="Comic Sans MS" charset="0"/>
              </a:rPr>
              <a:t>between expression and genotype across </a:t>
            </a:r>
            <a:r>
              <a:rPr lang="en-US" dirty="0" smtClean="0">
                <a:latin typeface="Comic Sans MS" charset="0"/>
                <a:ea typeface="Comic Sans MS" charset="0"/>
                <a:cs typeface="Comic Sans MS" charset="0"/>
              </a:rPr>
              <a:t>tissues.</a:t>
            </a:r>
            <a:endParaRPr lang="en-US" dirty="0">
              <a:latin typeface="Comic Sans MS" charset="0"/>
              <a:ea typeface="Comic Sans MS" charset="0"/>
              <a:cs typeface="Comic Sans MS" charset="0"/>
            </a:endParaRPr>
          </a:p>
        </p:txBody>
      </p:sp>
      <p:pic>
        <p:nvPicPr>
          <p:cNvPr id="6" name="Picture 5"/>
          <p:cNvPicPr>
            <a:picLocks noChangeAspect="1"/>
          </p:cNvPicPr>
          <p:nvPr/>
        </p:nvPicPr>
        <p:blipFill>
          <a:blip r:embed="rId2"/>
          <a:stretch>
            <a:fillRect/>
          </a:stretch>
        </p:blipFill>
        <p:spPr>
          <a:xfrm>
            <a:off x="2312194" y="2977709"/>
            <a:ext cx="3670300" cy="749300"/>
          </a:xfrm>
          <a:prstGeom prst="rect">
            <a:avLst/>
          </a:prstGeom>
        </p:spPr>
      </p:pic>
      <p:sp>
        <p:nvSpPr>
          <p:cNvPr id="7" name="Rectangle 6"/>
          <p:cNvSpPr/>
          <p:nvPr/>
        </p:nvSpPr>
        <p:spPr>
          <a:xfrm>
            <a:off x="685800" y="3976404"/>
            <a:ext cx="7860802" cy="923330"/>
          </a:xfrm>
          <a:prstGeom prst="rect">
            <a:avLst/>
          </a:prstGeom>
        </p:spPr>
        <p:txBody>
          <a:bodyPr wrap="square">
            <a:spAutoFit/>
          </a:bodyPr>
          <a:lstStyle/>
          <a:p>
            <a:pPr>
              <a:lnSpc>
                <a:spcPct val="150000"/>
              </a:lnSpc>
            </a:pPr>
            <a:r>
              <a:rPr lang="en-US" sz="1100" dirty="0">
                <a:latin typeface=""/>
              </a:rPr>
              <a:t> </a:t>
            </a:r>
            <a:r>
              <a:rPr lang="en-US" sz="1100" dirty="0" smtClean="0">
                <a:latin typeface=""/>
              </a:rPr>
              <a:t>           </a:t>
            </a:r>
            <a:r>
              <a:rPr lang="en-US" dirty="0" smtClean="0">
                <a:latin typeface="Comic Sans MS" charset="0"/>
                <a:ea typeface="Comic Sans MS" charset="0"/>
                <a:cs typeface="Comic Sans MS" charset="0"/>
              </a:rPr>
              <a:t>denotes </a:t>
            </a:r>
            <a:r>
              <a:rPr lang="en-US" dirty="0">
                <a:latin typeface="Comic Sans MS" charset="0"/>
                <a:ea typeface="Comic Sans MS" charset="0"/>
                <a:cs typeface="Comic Sans MS" charset="0"/>
              </a:rPr>
              <a:t>the true effect sizes of the gene-SNP </a:t>
            </a:r>
            <a:r>
              <a:rPr lang="en-US" dirty="0" smtClean="0">
                <a:latin typeface="Comic Sans MS" charset="0"/>
                <a:ea typeface="Comic Sans MS" charset="0"/>
                <a:cs typeface="Comic Sans MS" charset="0"/>
              </a:rPr>
              <a:t>pair across </a:t>
            </a:r>
            <a:r>
              <a:rPr lang="en-US" dirty="0">
                <a:latin typeface="Comic Sans MS" charset="0"/>
                <a:ea typeface="Comic Sans MS" charset="0"/>
                <a:cs typeface="Comic Sans MS" charset="0"/>
              </a:rPr>
              <a:t>the k tissues. </a:t>
            </a:r>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2000" y="4008651"/>
            <a:ext cx="420623" cy="435645"/>
          </a:xfrm>
          <a:prstGeom prst="rect">
            <a:avLst/>
          </a:prstGeom>
        </p:spPr>
      </p:pic>
      <p:pic>
        <p:nvPicPr>
          <p:cNvPr id="9" name="Picture 8"/>
          <p:cNvPicPr>
            <a:picLocks noChangeAspect="1"/>
          </p:cNvPicPr>
          <p:nvPr/>
        </p:nvPicPr>
        <p:blipFill>
          <a:blip r:embed="rId4"/>
          <a:stretch>
            <a:fillRect/>
          </a:stretch>
        </p:blipFill>
        <p:spPr>
          <a:xfrm>
            <a:off x="2312194" y="4743009"/>
            <a:ext cx="2006600" cy="596900"/>
          </a:xfrm>
          <a:prstGeom prst="rect">
            <a:avLst/>
          </a:prstGeom>
        </p:spPr>
      </p:pic>
      <p:sp>
        <p:nvSpPr>
          <p:cNvPr id="12" name="Rectangle 11"/>
          <p:cNvSpPr/>
          <p:nvPr/>
        </p:nvSpPr>
        <p:spPr>
          <a:xfrm>
            <a:off x="713347" y="5624372"/>
            <a:ext cx="8202053" cy="923330"/>
          </a:xfrm>
          <a:prstGeom prst="rect">
            <a:avLst/>
          </a:prstGeom>
        </p:spPr>
        <p:txBody>
          <a:bodyPr wrap="square">
            <a:spAutoFit/>
          </a:bodyPr>
          <a:lstStyle/>
          <a:p>
            <a:pPr>
              <a:lnSpc>
                <a:spcPct val="150000"/>
              </a:lnSpc>
            </a:pPr>
            <a:r>
              <a:rPr lang="en-US" dirty="0">
                <a:latin typeface="Comic Sans MS" charset="0"/>
                <a:ea typeface="Comic Sans MS" charset="0"/>
                <a:cs typeface="Comic Sans MS" charset="0"/>
              </a:rPr>
              <a:t>P</a:t>
            </a:r>
            <a:r>
              <a:rPr lang="en-US" dirty="0" smtClean="0">
                <a:latin typeface="Comic Sans MS" charset="0"/>
                <a:ea typeface="Comic Sans MS" charset="0"/>
                <a:cs typeface="Comic Sans MS" charset="0"/>
              </a:rPr>
              <a:t>rior 􀀀  </a:t>
            </a:r>
            <a:r>
              <a:rPr lang="en-US" sz="1100" dirty="0" smtClean="0">
                <a:latin typeface="Comic Sans MS" charset="0"/>
                <a:ea typeface="Comic Sans MS" charset="0"/>
                <a:cs typeface="Comic Sans MS" charset="0"/>
              </a:rPr>
              <a:t> </a:t>
            </a:r>
            <a:r>
              <a:rPr lang="en-US" dirty="0">
                <a:latin typeface="Comic Sans MS" charset="0"/>
                <a:ea typeface="Comic Sans MS" charset="0"/>
                <a:cs typeface="Comic Sans MS" charset="0"/>
              </a:rPr>
              <a:t>indicates whether there is an </a:t>
            </a:r>
            <a:r>
              <a:rPr lang="en-US" dirty="0" err="1">
                <a:latin typeface="Comic Sans MS" charset="0"/>
                <a:ea typeface="Comic Sans MS" charset="0"/>
                <a:cs typeface="Comic Sans MS" charset="0"/>
              </a:rPr>
              <a:t>eQTL</a:t>
            </a:r>
            <a:r>
              <a:rPr lang="en-US" dirty="0">
                <a:latin typeface="Comic Sans MS" charset="0"/>
                <a:ea typeface="Comic Sans MS" charset="0"/>
                <a:cs typeface="Comic Sans MS" charset="0"/>
              </a:rPr>
              <a:t> </a:t>
            </a:r>
            <a:r>
              <a:rPr lang="en-US" dirty="0" smtClean="0">
                <a:latin typeface="Comic Sans MS" charset="0"/>
                <a:ea typeface="Comic Sans MS" charset="0"/>
                <a:cs typeface="Comic Sans MS" charset="0"/>
              </a:rPr>
              <a:t>in each </a:t>
            </a:r>
            <a:r>
              <a:rPr lang="en-US" dirty="0">
                <a:latin typeface="Comic Sans MS" charset="0"/>
                <a:ea typeface="Comic Sans MS" charset="0"/>
                <a:cs typeface="Comic Sans MS" charset="0"/>
              </a:rPr>
              <a:t>of the k </a:t>
            </a:r>
            <a:r>
              <a:rPr lang="en-US" dirty="0" smtClean="0">
                <a:latin typeface="Comic Sans MS" charset="0"/>
                <a:ea typeface="Comic Sans MS" charset="0"/>
                <a:cs typeface="Comic Sans MS" charset="0"/>
              </a:rPr>
              <a:t>tissues;  </a:t>
            </a:r>
          </a:p>
          <a:p>
            <a:pPr>
              <a:lnSpc>
                <a:spcPct val="150000"/>
              </a:lnSpc>
            </a:pPr>
            <a:r>
              <a:rPr lang="en-US" dirty="0" smtClean="0">
                <a:latin typeface="Comic Sans MS" charset="0"/>
                <a:ea typeface="Comic Sans MS" charset="0"/>
                <a:cs typeface="Comic Sans MS" charset="0"/>
              </a:rPr>
              <a:t> </a:t>
            </a:r>
            <a:r>
              <a:rPr lang="en-US" sz="1100" dirty="0" smtClean="0">
                <a:latin typeface="Comic Sans MS" charset="0"/>
                <a:ea typeface="Comic Sans MS" charset="0"/>
                <a:cs typeface="Comic Sans MS" charset="0"/>
              </a:rPr>
              <a:t>          </a:t>
            </a:r>
            <a:r>
              <a:rPr lang="en-US" dirty="0" smtClean="0">
                <a:latin typeface="Comic Sans MS" charset="0"/>
                <a:ea typeface="Comic Sans MS" charset="0"/>
                <a:cs typeface="Comic Sans MS" charset="0"/>
              </a:rPr>
              <a:t>is </a:t>
            </a:r>
            <a:r>
              <a:rPr lang="en-US" dirty="0">
                <a:latin typeface="Comic Sans MS" charset="0"/>
                <a:ea typeface="Comic Sans MS" charset="0"/>
                <a:cs typeface="Comic Sans MS" charset="0"/>
              </a:rPr>
              <a:t>a effect size vector for the gene-SNP pair . </a:t>
            </a:r>
          </a:p>
        </p:txBody>
      </p:sp>
      <p:pic>
        <p:nvPicPr>
          <p:cNvPr id="13" name="Picture 1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41059" y="5714353"/>
            <a:ext cx="335341" cy="351698"/>
          </a:xfrm>
          <a:prstGeom prst="rect">
            <a:avLst/>
          </a:prstGeom>
        </p:spPr>
      </p:pic>
      <p:pic>
        <p:nvPicPr>
          <p:cNvPr id="14" name="Picture 1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81640" y="6130861"/>
            <a:ext cx="361360" cy="316190"/>
          </a:xfrm>
          <a:prstGeom prst="rect">
            <a:avLst/>
          </a:prstGeom>
        </p:spPr>
      </p:pic>
    </p:spTree>
    <p:extLst>
      <p:ext uri="{BB962C8B-B14F-4D97-AF65-F5344CB8AC3E}">
        <p14:creationId xmlns:p14="http://schemas.microsoft.com/office/powerpoint/2010/main" val="1227142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par>
                                <p:cTn id="11" presetID="3" presetClass="entr" presetSubtype="1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linds(horizontal)">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4001" y="430534"/>
            <a:ext cx="7786687" cy="1200329"/>
          </a:xfrm>
          <a:prstGeom prst="rect">
            <a:avLst/>
          </a:prstGeom>
        </p:spPr>
        <p:txBody>
          <a:bodyPr wrap="square">
            <a:spAutoFit/>
          </a:bodyPr>
          <a:lstStyle/>
          <a:p>
            <a:pPr defTabSz="914400"/>
            <a:r>
              <a:rPr lang="en-US" sz="2400" b="1" dirty="0">
                <a:solidFill>
                  <a:srgbClr val="FF0000"/>
                </a:solidFill>
                <a:latin typeface="Comic Sans MS" pitchFamily="66" charset="0"/>
                <a:cs typeface="Times New Roman" pitchFamily="18" charset="0"/>
              </a:rPr>
              <a:t>Multiple tissue </a:t>
            </a:r>
            <a:r>
              <a:rPr lang="en-US" sz="2400" b="1" dirty="0" err="1">
                <a:solidFill>
                  <a:srgbClr val="FF0000"/>
                </a:solidFill>
                <a:latin typeface="Comic Sans MS" pitchFamily="66" charset="0"/>
                <a:cs typeface="Times New Roman" pitchFamily="18" charset="0"/>
              </a:rPr>
              <a:t>eQTL</a:t>
            </a:r>
            <a:r>
              <a:rPr lang="en-US" sz="2400" b="1" dirty="0">
                <a:solidFill>
                  <a:srgbClr val="FF0000"/>
                </a:solidFill>
                <a:latin typeface="Comic Sans MS" pitchFamily="66" charset="0"/>
                <a:cs typeface="Times New Roman" pitchFamily="18" charset="0"/>
              </a:rPr>
              <a:t> analysis (MT-</a:t>
            </a:r>
            <a:r>
              <a:rPr lang="en-US" sz="2400" b="1" dirty="0" err="1">
                <a:solidFill>
                  <a:srgbClr val="FF0000"/>
                </a:solidFill>
                <a:latin typeface="Comic Sans MS" pitchFamily="66" charset="0"/>
                <a:cs typeface="Times New Roman" pitchFamily="18" charset="0"/>
              </a:rPr>
              <a:t>eQTL</a:t>
            </a:r>
            <a:r>
              <a:rPr lang="en-US" sz="2400" b="1" dirty="0">
                <a:solidFill>
                  <a:srgbClr val="FF0000"/>
                </a:solidFill>
                <a:latin typeface="Comic Sans MS" pitchFamily="66" charset="0"/>
                <a:cs typeface="Times New Roman" pitchFamily="18" charset="0"/>
              </a:rPr>
              <a:t>)</a:t>
            </a:r>
          </a:p>
          <a:p>
            <a:pPr defTabSz="914400"/>
            <a:r>
              <a:rPr lang="en-US" sz="2400" b="1" dirty="0" smtClean="0">
                <a:solidFill>
                  <a:srgbClr val="FF0000"/>
                </a:solidFill>
                <a:latin typeface="Comic Sans MS" pitchFamily="66" charset="0"/>
                <a:cs typeface="Times New Roman" pitchFamily="18" charset="0"/>
              </a:rPr>
              <a:t> </a:t>
            </a:r>
            <a:endParaRPr lang="en-US" sz="2400" b="1" dirty="0">
              <a:solidFill>
                <a:srgbClr val="FF0000"/>
              </a:solidFill>
              <a:latin typeface="Comic Sans MS" pitchFamily="66" charset="0"/>
              <a:cs typeface="Times New Roman" pitchFamily="18" charset="0"/>
            </a:endParaRPr>
          </a:p>
          <a:p>
            <a:pPr defTabSz="914400"/>
            <a:r>
              <a:rPr lang="en-US" sz="2400" b="1" dirty="0" smtClean="0">
                <a:solidFill>
                  <a:srgbClr val="FF0000"/>
                </a:solidFill>
                <a:latin typeface="Comic Sans MS" pitchFamily="66" charset="0"/>
                <a:cs typeface="Times New Roman" pitchFamily="18" charset="0"/>
              </a:rPr>
              <a:t> </a:t>
            </a:r>
            <a:endParaRPr lang="en-US" sz="2400" b="1" dirty="0">
              <a:solidFill>
                <a:srgbClr val="000000"/>
              </a:solidFill>
              <a:latin typeface="Comic Sans MS" pitchFamily="66" charset="0"/>
              <a:ea typeface="宋体"/>
              <a:cs typeface="Times New Roman" pitchFamily="18" charset="0"/>
            </a:endParaRPr>
          </a:p>
        </p:txBody>
      </p:sp>
      <p:sp>
        <p:nvSpPr>
          <p:cNvPr id="5" name="Rectangle 4"/>
          <p:cNvSpPr/>
          <p:nvPr/>
        </p:nvSpPr>
        <p:spPr>
          <a:xfrm>
            <a:off x="838200" y="1799779"/>
            <a:ext cx="7772400" cy="3000821"/>
          </a:xfrm>
          <a:prstGeom prst="rect">
            <a:avLst/>
          </a:prstGeom>
        </p:spPr>
        <p:txBody>
          <a:bodyPr wrap="square">
            <a:spAutoFit/>
          </a:bodyPr>
          <a:lstStyle/>
          <a:p>
            <a:pPr>
              <a:lnSpc>
                <a:spcPct val="150000"/>
              </a:lnSpc>
            </a:pPr>
            <a:r>
              <a:rPr lang="en-US" dirty="0">
                <a:latin typeface="Comic Sans MS" charset="0"/>
                <a:ea typeface="Comic Sans MS" charset="0"/>
                <a:cs typeface="Comic Sans MS" charset="0"/>
              </a:rPr>
              <a:t>M</a:t>
            </a:r>
            <a:r>
              <a:rPr lang="en-US" dirty="0" smtClean="0">
                <a:latin typeface="Comic Sans MS" charset="0"/>
                <a:ea typeface="Comic Sans MS" charset="0"/>
                <a:cs typeface="Comic Sans MS" charset="0"/>
              </a:rPr>
              <a:t>arginal </a:t>
            </a:r>
            <a:r>
              <a:rPr lang="en-US" dirty="0">
                <a:latin typeface="Comic Sans MS" charset="0"/>
                <a:ea typeface="Comic Sans MS" charset="0"/>
                <a:cs typeface="Comic Sans MS" charset="0"/>
              </a:rPr>
              <a:t>probability of not having an </a:t>
            </a:r>
            <a:r>
              <a:rPr lang="en-US" dirty="0" err="1" smtClean="0">
                <a:latin typeface="Comic Sans MS" charset="0"/>
                <a:ea typeface="Comic Sans MS" charset="0"/>
                <a:cs typeface="Comic Sans MS" charset="0"/>
              </a:rPr>
              <a:t>eQTL</a:t>
            </a:r>
            <a:r>
              <a:rPr lang="en-US" dirty="0" smtClean="0">
                <a:latin typeface="Comic Sans MS" charset="0"/>
                <a:ea typeface="Comic Sans MS" charset="0"/>
                <a:cs typeface="Comic Sans MS" charset="0"/>
              </a:rPr>
              <a:t> in </a:t>
            </a:r>
            <a:r>
              <a:rPr lang="en-US" dirty="0">
                <a:latin typeface="Comic Sans MS" charset="0"/>
                <a:ea typeface="Comic Sans MS" charset="0"/>
                <a:cs typeface="Comic Sans MS" charset="0"/>
              </a:rPr>
              <a:t>each </a:t>
            </a:r>
            <a:r>
              <a:rPr lang="en-US" dirty="0" smtClean="0">
                <a:latin typeface="Comic Sans MS" charset="0"/>
                <a:ea typeface="Comic Sans MS" charset="0"/>
                <a:cs typeface="Comic Sans MS" charset="0"/>
              </a:rPr>
              <a:t>tissue: </a:t>
            </a:r>
          </a:p>
          <a:p>
            <a:pPr>
              <a:lnSpc>
                <a:spcPct val="150000"/>
              </a:lnSpc>
            </a:pPr>
            <a:endParaRPr lang="en-US" dirty="0" smtClean="0">
              <a:latin typeface=""/>
            </a:endParaRPr>
          </a:p>
          <a:p>
            <a:pPr>
              <a:lnSpc>
                <a:spcPct val="150000"/>
              </a:lnSpc>
            </a:pPr>
            <a:endParaRPr lang="en-US" dirty="0">
              <a:latin typeface=""/>
            </a:endParaRPr>
          </a:p>
          <a:p>
            <a:pPr>
              <a:lnSpc>
                <a:spcPct val="150000"/>
              </a:lnSpc>
            </a:pPr>
            <a:endParaRPr lang="en-US" dirty="0" smtClean="0">
              <a:latin typeface=""/>
            </a:endParaRPr>
          </a:p>
          <a:p>
            <a:pPr>
              <a:lnSpc>
                <a:spcPct val="150000"/>
              </a:lnSpc>
            </a:pPr>
            <a:endParaRPr lang="en-US" dirty="0">
              <a:latin typeface=""/>
            </a:endParaRPr>
          </a:p>
          <a:p>
            <a:pPr>
              <a:lnSpc>
                <a:spcPct val="150000"/>
              </a:lnSpc>
            </a:pPr>
            <a:r>
              <a:rPr lang="en-US" dirty="0" smtClean="0">
                <a:latin typeface="Comic Sans MS" charset="0"/>
                <a:ea typeface="Comic Sans MS" charset="0"/>
                <a:cs typeface="Comic Sans MS" charset="0"/>
              </a:rPr>
              <a:t>Smaller </a:t>
            </a:r>
            <a:r>
              <a:rPr lang="en-US" dirty="0">
                <a:latin typeface="Comic Sans MS" charset="0"/>
                <a:ea typeface="Comic Sans MS" charset="0"/>
                <a:cs typeface="Comic Sans MS" charset="0"/>
              </a:rPr>
              <a:t>values of the marginal probability </a:t>
            </a:r>
            <a:r>
              <a:rPr lang="en-US" dirty="0" smtClean="0">
                <a:latin typeface="Comic Sans MS" charset="0"/>
                <a:ea typeface="Comic Sans MS" charset="0"/>
                <a:cs typeface="Comic Sans MS" charset="0"/>
              </a:rPr>
              <a:t>indicate </a:t>
            </a:r>
            <a:r>
              <a:rPr lang="en-US" dirty="0">
                <a:latin typeface="Comic Sans MS" charset="0"/>
                <a:ea typeface="Comic Sans MS" charset="0"/>
                <a:cs typeface="Comic Sans MS" charset="0"/>
              </a:rPr>
              <a:t>higher </a:t>
            </a:r>
            <a:r>
              <a:rPr lang="en-US" dirty="0" smtClean="0">
                <a:latin typeface="Comic Sans MS" charset="0"/>
                <a:ea typeface="Comic Sans MS" charset="0"/>
                <a:cs typeface="Comic Sans MS" charset="0"/>
              </a:rPr>
              <a:t>likelihood of </a:t>
            </a:r>
            <a:r>
              <a:rPr lang="en-US" dirty="0">
                <a:latin typeface="Comic Sans MS" charset="0"/>
                <a:ea typeface="Comic Sans MS" charset="0"/>
                <a:cs typeface="Comic Sans MS" charset="0"/>
              </a:rPr>
              <a:t>the gene-SNP pair being an </a:t>
            </a:r>
            <a:r>
              <a:rPr lang="en-US" dirty="0" err="1">
                <a:latin typeface="Comic Sans MS" charset="0"/>
                <a:ea typeface="Comic Sans MS" charset="0"/>
                <a:cs typeface="Comic Sans MS" charset="0"/>
              </a:rPr>
              <a:t>eQTL</a:t>
            </a:r>
            <a:r>
              <a:rPr lang="en-US" dirty="0">
                <a:latin typeface="Comic Sans MS" charset="0"/>
                <a:ea typeface="Comic Sans MS" charset="0"/>
                <a:cs typeface="Comic Sans MS" charset="0"/>
              </a:rPr>
              <a:t> in the </a:t>
            </a:r>
            <a:r>
              <a:rPr lang="en-US" dirty="0" smtClean="0">
                <a:latin typeface="Comic Sans MS" charset="0"/>
                <a:ea typeface="Comic Sans MS" charset="0"/>
                <a:cs typeface="Comic Sans MS" charset="0"/>
              </a:rPr>
              <a:t>tissue.</a:t>
            </a:r>
            <a:endParaRPr lang="en-US" dirty="0">
              <a:latin typeface="Comic Sans MS" charset="0"/>
              <a:ea typeface="Comic Sans MS" charset="0"/>
              <a:cs typeface="Comic Sans MS" charset="0"/>
            </a:endParaRPr>
          </a:p>
        </p:txBody>
      </p:sp>
      <p:pic>
        <p:nvPicPr>
          <p:cNvPr id="7" name="Picture 6"/>
          <p:cNvPicPr>
            <a:picLocks noChangeAspect="1"/>
          </p:cNvPicPr>
          <p:nvPr/>
        </p:nvPicPr>
        <p:blipFill>
          <a:blip r:embed="rId2"/>
          <a:stretch>
            <a:fillRect/>
          </a:stretch>
        </p:blipFill>
        <p:spPr>
          <a:xfrm>
            <a:off x="2590800" y="2743200"/>
            <a:ext cx="3276600" cy="826399"/>
          </a:xfrm>
          <a:prstGeom prst="rect">
            <a:avLst/>
          </a:prstGeom>
        </p:spPr>
      </p:pic>
      <p:sp>
        <p:nvSpPr>
          <p:cNvPr id="2" name="Rectangle 1"/>
          <p:cNvSpPr/>
          <p:nvPr/>
        </p:nvSpPr>
        <p:spPr>
          <a:xfrm>
            <a:off x="254001" y="846032"/>
            <a:ext cx="1936749" cy="369332"/>
          </a:xfrm>
          <a:prstGeom prst="rect">
            <a:avLst/>
          </a:prstGeom>
        </p:spPr>
        <p:txBody>
          <a:bodyPr wrap="none">
            <a:spAutoFit/>
          </a:bodyPr>
          <a:lstStyle/>
          <a:p>
            <a:pPr defTabSz="914400"/>
            <a:r>
              <a:rPr lang="en-US" b="1" dirty="0">
                <a:latin typeface="Comic Sans MS" pitchFamily="66" charset="0"/>
                <a:cs typeface="Times New Roman" pitchFamily="18" charset="0"/>
              </a:rPr>
              <a:t>(Li et al. 2016)</a:t>
            </a:r>
          </a:p>
        </p:txBody>
      </p:sp>
      <p:sp>
        <p:nvSpPr>
          <p:cNvPr id="6" name="Rectangle 5"/>
          <p:cNvSpPr/>
          <p:nvPr/>
        </p:nvSpPr>
        <p:spPr>
          <a:xfrm>
            <a:off x="856128" y="5181600"/>
            <a:ext cx="8516472" cy="646331"/>
          </a:xfrm>
          <a:prstGeom prst="rect">
            <a:avLst/>
          </a:prstGeom>
        </p:spPr>
        <p:txBody>
          <a:bodyPr wrap="square">
            <a:spAutoFit/>
          </a:bodyPr>
          <a:lstStyle/>
          <a:p>
            <a:r>
              <a:rPr lang="en-US" altLang="zh-CN" dirty="0" smtClean="0">
                <a:latin typeface="Comic Sans MS" pitchFamily="66" charset="0"/>
              </a:rPr>
              <a:t>MT-</a:t>
            </a:r>
            <a:r>
              <a:rPr lang="en-US" altLang="zh-CN" dirty="0" err="1" smtClean="0">
                <a:latin typeface="Comic Sans MS" pitchFamily="66" charset="0"/>
              </a:rPr>
              <a:t>eQTL</a:t>
            </a:r>
            <a:r>
              <a:rPr lang="zh-CN" altLang="en-US" dirty="0" smtClean="0">
                <a:latin typeface="Comic Sans MS" pitchFamily="66" charset="0"/>
              </a:rPr>
              <a:t> </a:t>
            </a:r>
            <a:r>
              <a:rPr lang="en-US" altLang="zh-CN" dirty="0" smtClean="0">
                <a:latin typeface="Comic Sans MS" pitchFamily="66" charset="0"/>
              </a:rPr>
              <a:t>only</a:t>
            </a:r>
            <a:r>
              <a:rPr lang="zh-CN" altLang="en-US" dirty="0" smtClean="0">
                <a:latin typeface="Comic Sans MS" pitchFamily="66" charset="0"/>
              </a:rPr>
              <a:t> </a:t>
            </a:r>
            <a:r>
              <a:rPr lang="en-US" altLang="zh-CN" dirty="0" smtClean="0">
                <a:latin typeface="Comic Sans MS" pitchFamily="66" charset="0"/>
              </a:rPr>
              <a:t>works</a:t>
            </a:r>
            <a:r>
              <a:rPr lang="zh-CN" altLang="en-US" dirty="0" smtClean="0">
                <a:latin typeface="Comic Sans MS" pitchFamily="66" charset="0"/>
              </a:rPr>
              <a:t> </a:t>
            </a:r>
            <a:r>
              <a:rPr lang="en-US" altLang="zh-CN" dirty="0" smtClean="0">
                <a:latin typeface="Comic Sans MS" pitchFamily="66" charset="0"/>
              </a:rPr>
              <a:t>for</a:t>
            </a:r>
            <a:r>
              <a:rPr lang="zh-CN" altLang="en-US" dirty="0" smtClean="0">
                <a:latin typeface="Comic Sans MS" pitchFamily="66" charset="0"/>
              </a:rPr>
              <a:t> </a:t>
            </a:r>
            <a:r>
              <a:rPr lang="en-US" altLang="zh-CN" dirty="0" smtClean="0">
                <a:solidFill>
                  <a:srgbClr val="FF0000"/>
                </a:solidFill>
                <a:latin typeface="Comic Sans MS" pitchFamily="66" charset="0"/>
              </a:rPr>
              <a:t>equal </a:t>
            </a:r>
            <a:r>
              <a:rPr lang="en-US" altLang="zh-CN" dirty="0">
                <a:solidFill>
                  <a:srgbClr val="FF0000"/>
                </a:solidFill>
                <a:latin typeface="Comic Sans MS" pitchFamily="66" charset="0"/>
              </a:rPr>
              <a:t>number </a:t>
            </a:r>
            <a:r>
              <a:rPr lang="en-US" altLang="zh-CN" dirty="0">
                <a:latin typeface="Comic Sans MS" pitchFamily="66" charset="0"/>
              </a:rPr>
              <a:t>of gene transcripts </a:t>
            </a:r>
            <a:r>
              <a:rPr lang="en-US" altLang="zh-CN" dirty="0" smtClean="0">
                <a:latin typeface="Comic Sans MS" pitchFamily="66" charset="0"/>
              </a:rPr>
              <a:t>(i.e.,</a:t>
            </a:r>
            <a:r>
              <a:rPr lang="zh-CN" altLang="en-US" dirty="0" smtClean="0">
                <a:latin typeface="Comic Sans MS" pitchFamily="66" charset="0"/>
              </a:rPr>
              <a:t> </a:t>
            </a:r>
            <a:r>
              <a:rPr lang="en-US" altLang="zh-CN" dirty="0" smtClean="0">
                <a:latin typeface="Comic Sans MS" pitchFamily="66" charset="0"/>
              </a:rPr>
              <a:t>same</a:t>
            </a:r>
            <a:r>
              <a:rPr lang="zh-CN" altLang="en-US" dirty="0" smtClean="0">
                <a:latin typeface="Comic Sans MS" pitchFamily="66" charset="0"/>
              </a:rPr>
              <a:t> </a:t>
            </a:r>
            <a:r>
              <a:rPr lang="en-US" altLang="zh-CN" dirty="0" smtClean="0">
                <a:latin typeface="Comic Sans MS" pitchFamily="66" charset="0"/>
              </a:rPr>
              <a:t>dimensions)</a:t>
            </a:r>
            <a:r>
              <a:rPr lang="zh-CN" altLang="en-US" dirty="0" smtClean="0">
                <a:latin typeface="Comic Sans MS" pitchFamily="66" charset="0"/>
              </a:rPr>
              <a:t> </a:t>
            </a:r>
            <a:r>
              <a:rPr lang="en-US" altLang="zh-CN" dirty="0" smtClean="0">
                <a:latin typeface="Comic Sans MS" pitchFamily="66" charset="0"/>
              </a:rPr>
              <a:t>among multiple</a:t>
            </a:r>
            <a:r>
              <a:rPr lang="zh-CN" altLang="en-US" dirty="0" smtClean="0">
                <a:latin typeface="Comic Sans MS" pitchFamily="66" charset="0"/>
              </a:rPr>
              <a:t> </a:t>
            </a:r>
            <a:r>
              <a:rPr lang="en-US" altLang="zh-CN" dirty="0" smtClean="0">
                <a:latin typeface="Comic Sans MS" pitchFamily="66" charset="0"/>
              </a:rPr>
              <a:t>tissues.</a:t>
            </a:r>
            <a:endParaRPr lang="en-US" dirty="0"/>
          </a:p>
        </p:txBody>
      </p:sp>
    </p:spTree>
    <p:extLst>
      <p:ext uri="{BB962C8B-B14F-4D97-AF65-F5344CB8AC3E}">
        <p14:creationId xmlns:p14="http://schemas.microsoft.com/office/powerpoint/2010/main" val="150404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62200" y="2971800"/>
            <a:ext cx="5943600" cy="1015663"/>
          </a:xfrm>
          <a:prstGeom prst="rect">
            <a:avLst/>
          </a:prstGeom>
        </p:spPr>
        <p:txBody>
          <a:bodyPr wrap="square">
            <a:spAutoFit/>
          </a:bodyPr>
          <a:lstStyle/>
          <a:p>
            <a:pPr defTabSz="914400"/>
            <a:r>
              <a:rPr lang="en-US" sz="3600" b="1" dirty="0" smtClean="0">
                <a:solidFill>
                  <a:srgbClr val="FF0000"/>
                </a:solidFill>
                <a:latin typeface="Comic Sans MS" pitchFamily="66" charset="0"/>
                <a:ea typeface="宋体"/>
                <a:cs typeface="Times New Roman" pitchFamily="18" charset="0"/>
              </a:rPr>
              <a:t>IV. Results</a:t>
            </a:r>
            <a:endParaRPr lang="en-US" sz="3600" b="1" dirty="0">
              <a:solidFill>
                <a:srgbClr val="FF0000"/>
              </a:solidFill>
              <a:latin typeface="Comic Sans MS" pitchFamily="66" charset="0"/>
              <a:ea typeface="宋体"/>
              <a:cs typeface="Times New Roman" pitchFamily="18" charset="0"/>
            </a:endParaRPr>
          </a:p>
          <a:p>
            <a:pPr defTabSz="914400"/>
            <a:endParaRPr lang="en-US" sz="2400" b="1" dirty="0">
              <a:solidFill>
                <a:srgbClr val="000000"/>
              </a:solidFill>
              <a:latin typeface="Comic Sans MS" pitchFamily="66" charset="0"/>
              <a:ea typeface="宋体"/>
              <a:cs typeface="Times New Roman" pitchFamily="18" charset="0"/>
            </a:endParaRPr>
          </a:p>
        </p:txBody>
      </p:sp>
    </p:spTree>
    <p:extLst>
      <p:ext uri="{BB962C8B-B14F-4D97-AF65-F5344CB8AC3E}">
        <p14:creationId xmlns:p14="http://schemas.microsoft.com/office/powerpoint/2010/main" val="19149905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 y="396668"/>
            <a:ext cx="7786687" cy="830997"/>
          </a:xfrm>
          <a:prstGeom prst="rect">
            <a:avLst/>
          </a:prstGeom>
        </p:spPr>
        <p:txBody>
          <a:bodyPr wrap="square">
            <a:spAutoFit/>
          </a:bodyPr>
          <a:lstStyle/>
          <a:p>
            <a:pPr defTabSz="914400"/>
            <a:r>
              <a:rPr lang="en-US" sz="2400" b="1" dirty="0" smtClean="0">
                <a:solidFill>
                  <a:srgbClr val="FF0000"/>
                </a:solidFill>
                <a:latin typeface="Comic Sans MS" pitchFamily="66" charset="0"/>
                <a:ea typeface="宋体"/>
                <a:cs typeface="Times New Roman" pitchFamily="18" charset="0"/>
              </a:rPr>
              <a:t>Gene and SNP</a:t>
            </a:r>
            <a:endParaRPr lang="en-US" sz="2400" b="1" dirty="0">
              <a:solidFill>
                <a:srgbClr val="FF0000"/>
              </a:solidFill>
              <a:latin typeface="Comic Sans MS" pitchFamily="66" charset="0"/>
              <a:ea typeface="宋体"/>
              <a:cs typeface="Times New Roman" pitchFamily="18" charset="0"/>
            </a:endParaRPr>
          </a:p>
          <a:p>
            <a:pPr defTabSz="914400"/>
            <a:endParaRPr lang="en-US" sz="2400" b="1" dirty="0">
              <a:solidFill>
                <a:srgbClr val="000000"/>
              </a:solidFill>
              <a:latin typeface="Comic Sans MS" pitchFamily="66" charset="0"/>
              <a:ea typeface="宋体"/>
              <a:cs typeface="Times New Roman" pitchFamily="18" charset="0"/>
            </a:endParaRPr>
          </a:p>
        </p:txBody>
      </p:sp>
      <p:sp>
        <p:nvSpPr>
          <p:cNvPr id="8" name="Text Box 4"/>
          <p:cNvSpPr txBox="1">
            <a:spLocks noChangeArrowheads="1"/>
          </p:cNvSpPr>
          <p:nvPr/>
        </p:nvSpPr>
        <p:spPr bwMode="auto">
          <a:xfrm>
            <a:off x="304800" y="990600"/>
            <a:ext cx="8534400" cy="41549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4000" i="1">
                <a:solidFill>
                  <a:schemeClr val="tx1"/>
                </a:solidFill>
                <a:latin typeface="Bookman Old Style" pitchFamily="18" charset="0"/>
                <a:ea typeface="宋体" pitchFamily="2" charset="-122"/>
              </a:defRPr>
            </a:lvl1pPr>
            <a:lvl2pPr marL="742950" indent="-285750" eaLnBrk="0" hangingPunct="0">
              <a:defRPr sz="4000" i="1">
                <a:solidFill>
                  <a:schemeClr val="tx1"/>
                </a:solidFill>
                <a:latin typeface="Bookman Old Style" pitchFamily="18" charset="0"/>
                <a:ea typeface="宋体" pitchFamily="2" charset="-122"/>
              </a:defRPr>
            </a:lvl2pPr>
            <a:lvl3pPr marL="1143000" indent="-228600" eaLnBrk="0" hangingPunct="0">
              <a:defRPr sz="4000" i="1">
                <a:solidFill>
                  <a:schemeClr val="tx1"/>
                </a:solidFill>
                <a:latin typeface="Bookman Old Style" pitchFamily="18" charset="0"/>
                <a:ea typeface="宋体" pitchFamily="2" charset="-122"/>
              </a:defRPr>
            </a:lvl3pPr>
            <a:lvl4pPr marL="1600200" indent="-228600" eaLnBrk="0" hangingPunct="0">
              <a:defRPr sz="4000" i="1">
                <a:solidFill>
                  <a:schemeClr val="tx1"/>
                </a:solidFill>
                <a:latin typeface="Bookman Old Style" pitchFamily="18" charset="0"/>
                <a:ea typeface="宋体" pitchFamily="2" charset="-122"/>
              </a:defRPr>
            </a:lvl4pPr>
            <a:lvl5pPr marL="2057400" indent="-228600" eaLnBrk="0" hangingPunct="0">
              <a:defRPr sz="4000" i="1">
                <a:solidFill>
                  <a:schemeClr val="tx1"/>
                </a:solidFill>
                <a:latin typeface="Bookman Old Style" pitchFamily="18" charset="0"/>
                <a:ea typeface="宋体" pitchFamily="2" charset="-122"/>
              </a:defRPr>
            </a:lvl5pPr>
            <a:lvl6pPr marL="2514600" indent="-228600" eaLnBrk="0" fontAlgn="base" hangingPunct="0">
              <a:spcBef>
                <a:spcPct val="0"/>
              </a:spcBef>
              <a:spcAft>
                <a:spcPct val="0"/>
              </a:spcAft>
              <a:defRPr sz="4000" i="1">
                <a:solidFill>
                  <a:schemeClr val="tx1"/>
                </a:solidFill>
                <a:latin typeface="Bookman Old Style" pitchFamily="18" charset="0"/>
                <a:ea typeface="宋体" pitchFamily="2" charset="-122"/>
              </a:defRPr>
            </a:lvl6pPr>
            <a:lvl7pPr marL="2971800" indent="-228600" eaLnBrk="0" fontAlgn="base" hangingPunct="0">
              <a:spcBef>
                <a:spcPct val="0"/>
              </a:spcBef>
              <a:spcAft>
                <a:spcPct val="0"/>
              </a:spcAft>
              <a:defRPr sz="4000" i="1">
                <a:solidFill>
                  <a:schemeClr val="tx1"/>
                </a:solidFill>
                <a:latin typeface="Bookman Old Style" pitchFamily="18" charset="0"/>
                <a:ea typeface="宋体" pitchFamily="2" charset="-122"/>
              </a:defRPr>
            </a:lvl7pPr>
            <a:lvl8pPr marL="3429000" indent="-228600" eaLnBrk="0" fontAlgn="base" hangingPunct="0">
              <a:spcBef>
                <a:spcPct val="0"/>
              </a:spcBef>
              <a:spcAft>
                <a:spcPct val="0"/>
              </a:spcAft>
              <a:defRPr sz="4000" i="1">
                <a:solidFill>
                  <a:schemeClr val="tx1"/>
                </a:solidFill>
                <a:latin typeface="Bookman Old Style" pitchFamily="18" charset="0"/>
                <a:ea typeface="宋体" pitchFamily="2" charset="-122"/>
              </a:defRPr>
            </a:lvl8pPr>
            <a:lvl9pPr marL="3886200" indent="-228600" eaLnBrk="0" fontAlgn="base" hangingPunct="0">
              <a:spcBef>
                <a:spcPct val="0"/>
              </a:spcBef>
              <a:spcAft>
                <a:spcPct val="0"/>
              </a:spcAft>
              <a:defRPr sz="4000" i="1">
                <a:solidFill>
                  <a:schemeClr val="tx1"/>
                </a:solidFill>
                <a:latin typeface="Bookman Old Style" pitchFamily="18" charset="0"/>
                <a:ea typeface="宋体" pitchFamily="2" charset="-122"/>
              </a:defRPr>
            </a:lvl9pPr>
          </a:lstStyle>
          <a:p>
            <a:pPr defTabSz="914400" fontAlgn="base">
              <a:lnSpc>
                <a:spcPct val="150000"/>
              </a:lnSpc>
              <a:spcBef>
                <a:spcPct val="150000"/>
              </a:spcBef>
              <a:spcAft>
                <a:spcPct val="0"/>
              </a:spcAft>
              <a:buClr>
                <a:srgbClr val="FF3300"/>
              </a:buClr>
            </a:pPr>
            <a:r>
              <a:rPr lang="en-US" sz="2000" i="0" dirty="0" smtClean="0">
                <a:solidFill>
                  <a:srgbClr val="000000"/>
                </a:solidFill>
                <a:latin typeface="Comic Sans MS" pitchFamily="66" charset="0"/>
              </a:rPr>
              <a:t>Gene, a molecular </a:t>
            </a:r>
            <a:r>
              <a:rPr lang="en-US" sz="2000" i="0" dirty="0">
                <a:solidFill>
                  <a:srgbClr val="000000"/>
                </a:solidFill>
                <a:latin typeface="Comic Sans MS" pitchFamily="66" charset="0"/>
              </a:rPr>
              <a:t>unit of </a:t>
            </a:r>
            <a:r>
              <a:rPr lang="en-US" sz="2000" i="0" dirty="0" smtClean="0">
                <a:solidFill>
                  <a:srgbClr val="000000"/>
                </a:solidFill>
                <a:latin typeface="Comic Sans MS" pitchFamily="66" charset="0"/>
              </a:rPr>
              <a:t>heredity:</a:t>
            </a:r>
            <a:br>
              <a:rPr lang="en-US" sz="2000" i="0" dirty="0" smtClean="0">
                <a:solidFill>
                  <a:srgbClr val="000000"/>
                </a:solidFill>
                <a:latin typeface="Comic Sans MS" pitchFamily="66" charset="0"/>
              </a:rPr>
            </a:br>
            <a:r>
              <a:rPr lang="en-US" sz="2000" i="0" dirty="0">
                <a:solidFill>
                  <a:srgbClr val="000000"/>
                </a:solidFill>
                <a:latin typeface="Comic Sans MS" pitchFamily="66" charset="0"/>
              </a:rPr>
              <a:t/>
            </a:r>
            <a:br>
              <a:rPr lang="en-US" sz="2000" i="0" dirty="0">
                <a:solidFill>
                  <a:srgbClr val="000000"/>
                </a:solidFill>
                <a:latin typeface="Comic Sans MS" pitchFamily="66" charset="0"/>
              </a:rPr>
            </a:br>
            <a:endParaRPr lang="en-US" sz="2000" i="0" dirty="0" smtClean="0">
              <a:solidFill>
                <a:srgbClr val="000000"/>
              </a:solidFill>
              <a:latin typeface="Comic Sans MS" pitchFamily="66" charset="0"/>
            </a:endParaRPr>
          </a:p>
          <a:p>
            <a:pPr defTabSz="914400" fontAlgn="base">
              <a:lnSpc>
                <a:spcPct val="150000"/>
              </a:lnSpc>
              <a:spcBef>
                <a:spcPct val="150000"/>
              </a:spcBef>
              <a:spcAft>
                <a:spcPct val="0"/>
              </a:spcAft>
              <a:buClr>
                <a:srgbClr val="FF3300"/>
              </a:buClr>
            </a:pPr>
            <a:endParaRPr lang="en-US" sz="2000" i="0" dirty="0">
              <a:solidFill>
                <a:srgbClr val="000000"/>
              </a:solidFill>
              <a:latin typeface="Comic Sans MS" pitchFamily="66" charset="0"/>
            </a:endParaRPr>
          </a:p>
          <a:p>
            <a:pPr defTabSz="914400" fontAlgn="base">
              <a:lnSpc>
                <a:spcPct val="150000"/>
              </a:lnSpc>
              <a:spcBef>
                <a:spcPts val="1200"/>
              </a:spcBef>
              <a:spcAft>
                <a:spcPct val="0"/>
              </a:spcAft>
              <a:buClr>
                <a:srgbClr val="FF3300"/>
              </a:buClr>
            </a:pPr>
            <a:r>
              <a:rPr lang="en-US" sz="2000" i="0" dirty="0" smtClean="0">
                <a:solidFill>
                  <a:srgbClr val="000000"/>
                </a:solidFill>
                <a:latin typeface="Comic Sans MS" pitchFamily="66" charset="0"/>
              </a:rPr>
              <a:t>SNP</a:t>
            </a:r>
            <a:r>
              <a:rPr lang="en-US" sz="2000" i="0" dirty="0">
                <a:solidFill>
                  <a:srgbClr val="000000"/>
                </a:solidFill>
                <a:latin typeface="Comic Sans MS" pitchFamily="66" charset="0"/>
              </a:rPr>
              <a:t>, single-nucleotide </a:t>
            </a:r>
            <a:r>
              <a:rPr lang="en-US" sz="2000" i="0" dirty="0" smtClean="0">
                <a:solidFill>
                  <a:srgbClr val="000000"/>
                </a:solidFill>
                <a:latin typeface="Comic Sans MS" pitchFamily="66" charset="0"/>
              </a:rPr>
              <a:t>polymorphism:</a:t>
            </a:r>
            <a:endParaRPr lang="de-DE" sz="1400" i="0" dirty="0" smtClean="0">
              <a:solidFill>
                <a:srgbClr val="000000"/>
              </a:solidFill>
              <a:latin typeface="Arial"/>
            </a:endParaRPr>
          </a:p>
          <a:p>
            <a:pPr defTabSz="914400" fontAlgn="base">
              <a:spcAft>
                <a:spcPct val="0"/>
              </a:spcAft>
              <a:buClr>
                <a:srgbClr val="FF3300"/>
              </a:buClr>
            </a:pPr>
            <a:endParaRPr lang="de-DE" sz="1400" i="0" dirty="0">
              <a:solidFill>
                <a:srgbClr val="000000"/>
              </a:solidFill>
              <a:latin typeface="Arial"/>
            </a:endParaRPr>
          </a:p>
          <a:p>
            <a:pPr marL="342900" indent="-342900" defTabSz="914400">
              <a:buFontTx/>
              <a:buAutoNum type="arabicPeriod"/>
            </a:pPr>
            <a:endParaRPr lang="en-US" sz="2000" dirty="0">
              <a:solidFill>
                <a:srgbClr val="000000"/>
              </a:solidFill>
            </a:endParaRPr>
          </a:p>
          <a:p>
            <a:pPr defTabSz="914400" fontAlgn="base">
              <a:spcBef>
                <a:spcPts val="2400"/>
              </a:spcBef>
              <a:spcAft>
                <a:spcPct val="0"/>
              </a:spcAft>
              <a:buClr>
                <a:srgbClr val="FF3300"/>
              </a:buClr>
              <a:buFont typeface="Wingdings" pitchFamily="2" charset="2"/>
              <a:buChar char="u"/>
            </a:pPr>
            <a:endParaRPr lang="en-US" altLang="zh-CN" sz="2000" i="0" dirty="0" smtClean="0">
              <a:solidFill>
                <a:srgbClr val="000000"/>
              </a:solidFill>
              <a:latin typeface="Comic Sans MS" pitchFamily="66" charset="0"/>
            </a:endParaRPr>
          </a:p>
        </p:txBody>
      </p: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90496" y="999565"/>
            <a:ext cx="3651250" cy="1752600"/>
          </a:xfrm>
          <a:prstGeom prst="rect">
            <a:avLst/>
          </a:prstGeom>
        </p:spPr>
      </p:pic>
      <p:sp>
        <p:nvSpPr>
          <p:cNvPr id="11" name="Rectangle 10"/>
          <p:cNvSpPr/>
          <p:nvPr/>
        </p:nvSpPr>
        <p:spPr>
          <a:xfrm>
            <a:off x="615950" y="1600200"/>
            <a:ext cx="4572000" cy="1338828"/>
          </a:xfrm>
          <a:prstGeom prst="rect">
            <a:avLst/>
          </a:prstGeom>
        </p:spPr>
        <p:txBody>
          <a:bodyPr>
            <a:spAutoFit/>
          </a:bodyPr>
          <a:lstStyle/>
          <a:p>
            <a:pPr marL="285750" indent="-285750" defTabSz="914400" fontAlgn="base">
              <a:lnSpc>
                <a:spcPct val="150000"/>
              </a:lnSpc>
              <a:spcAft>
                <a:spcPct val="0"/>
              </a:spcAft>
              <a:buClr>
                <a:srgbClr val="FF3300"/>
              </a:buClr>
              <a:buFont typeface="Wingdings" charset="2"/>
              <a:buChar char="Ø"/>
            </a:pPr>
            <a:r>
              <a:rPr lang="en-US" dirty="0">
                <a:solidFill>
                  <a:srgbClr val="000000"/>
                </a:solidFill>
                <a:latin typeface="Comic Sans MS" pitchFamily="66" charset="0"/>
              </a:rPr>
              <a:t>Gene is made up of DNA; </a:t>
            </a:r>
            <a:endParaRPr lang="en-US" dirty="0" smtClean="0">
              <a:solidFill>
                <a:srgbClr val="000000"/>
              </a:solidFill>
              <a:latin typeface="Comic Sans MS" pitchFamily="66" charset="0"/>
            </a:endParaRPr>
          </a:p>
          <a:p>
            <a:pPr marL="285750" indent="-285750" defTabSz="914400" fontAlgn="base">
              <a:lnSpc>
                <a:spcPct val="150000"/>
              </a:lnSpc>
              <a:spcAft>
                <a:spcPct val="0"/>
              </a:spcAft>
              <a:buClr>
                <a:srgbClr val="FF3300"/>
              </a:buClr>
              <a:buFont typeface="Wingdings" charset="2"/>
              <a:buChar char="Ø"/>
            </a:pPr>
            <a:r>
              <a:rPr lang="en-US" dirty="0" smtClean="0">
                <a:solidFill>
                  <a:srgbClr val="000000"/>
                </a:solidFill>
                <a:latin typeface="Comic Sans MS" pitchFamily="66" charset="0"/>
              </a:rPr>
              <a:t>Each </a:t>
            </a:r>
            <a:r>
              <a:rPr lang="en-US" dirty="0">
                <a:solidFill>
                  <a:srgbClr val="000000"/>
                </a:solidFill>
                <a:latin typeface="Comic Sans MS" pitchFamily="66" charset="0"/>
              </a:rPr>
              <a:t>chromosome has many </a:t>
            </a:r>
            <a:r>
              <a:rPr lang="en-US" dirty="0" smtClean="0">
                <a:solidFill>
                  <a:srgbClr val="000000"/>
                </a:solidFill>
                <a:latin typeface="Comic Sans MS" pitchFamily="66" charset="0"/>
              </a:rPr>
              <a:t>genes;</a:t>
            </a:r>
          </a:p>
          <a:p>
            <a:pPr marL="285750" indent="-285750" defTabSz="914400" fontAlgn="base">
              <a:lnSpc>
                <a:spcPct val="150000"/>
              </a:lnSpc>
              <a:spcAft>
                <a:spcPct val="0"/>
              </a:spcAft>
              <a:buClr>
                <a:srgbClr val="FF3300"/>
              </a:buClr>
              <a:buFont typeface="Wingdings" charset="2"/>
              <a:buChar char="Ø"/>
            </a:pPr>
            <a:r>
              <a:rPr lang="en-US" dirty="0" smtClean="0">
                <a:solidFill>
                  <a:srgbClr val="000000"/>
                </a:solidFill>
                <a:latin typeface="Comic Sans MS" pitchFamily="66" charset="0"/>
              </a:rPr>
              <a:t>Gene expression: DNA-RNA-Protein.</a:t>
            </a:r>
            <a:endParaRPr lang="en-US" dirty="0">
              <a:solidFill>
                <a:srgbClr val="000000"/>
              </a:solidFill>
              <a:latin typeface="Comic Sans MS" pitchFamily="66" charset="0"/>
            </a:endParaRPr>
          </a:p>
        </p:txBody>
      </p:sp>
      <p:sp>
        <p:nvSpPr>
          <p:cNvPr id="12" name="Rectangle 11"/>
          <p:cNvSpPr/>
          <p:nvPr/>
        </p:nvSpPr>
        <p:spPr>
          <a:xfrm>
            <a:off x="615950" y="4038600"/>
            <a:ext cx="4786313" cy="923330"/>
          </a:xfrm>
          <a:prstGeom prst="rect">
            <a:avLst/>
          </a:prstGeom>
        </p:spPr>
        <p:txBody>
          <a:bodyPr wrap="square">
            <a:spAutoFit/>
          </a:bodyPr>
          <a:lstStyle/>
          <a:p>
            <a:pPr marL="285750" indent="-285750" defTabSz="914400" fontAlgn="base">
              <a:lnSpc>
                <a:spcPct val="150000"/>
              </a:lnSpc>
              <a:spcAft>
                <a:spcPct val="0"/>
              </a:spcAft>
              <a:buClr>
                <a:srgbClr val="FF3300"/>
              </a:buClr>
              <a:buFont typeface="Wingdings" charset="2"/>
              <a:buChar char="Ø"/>
            </a:pPr>
            <a:r>
              <a:rPr lang="en-US" dirty="0" smtClean="0">
                <a:latin typeface="Comic Sans MS" charset="0"/>
                <a:ea typeface="Comic Sans MS" charset="0"/>
                <a:cs typeface="Comic Sans MS" charset="0"/>
              </a:rPr>
              <a:t>a variation in a single nucleotide </a:t>
            </a:r>
          </a:p>
          <a:p>
            <a:pPr marL="285750" indent="-285750" defTabSz="914400" fontAlgn="base">
              <a:lnSpc>
                <a:spcPct val="150000"/>
              </a:lnSpc>
              <a:spcAft>
                <a:spcPct val="0"/>
              </a:spcAft>
              <a:buClr>
                <a:srgbClr val="FF3300"/>
              </a:buClr>
              <a:buFont typeface="Wingdings" charset="2"/>
              <a:buChar char="Ø"/>
            </a:pPr>
            <a:r>
              <a:rPr lang="en-US" dirty="0" smtClean="0">
                <a:latin typeface="Comic Sans MS" charset="0"/>
                <a:ea typeface="Comic Sans MS" charset="0"/>
                <a:cs typeface="Comic Sans MS" charset="0"/>
              </a:rPr>
              <a:t>occurs at a specific position in genome</a:t>
            </a:r>
            <a:endParaRPr lang="en-US" dirty="0">
              <a:solidFill>
                <a:srgbClr val="000000"/>
              </a:solidFill>
              <a:latin typeface="Comic Sans MS" charset="0"/>
              <a:ea typeface="Comic Sans MS" charset="0"/>
              <a:cs typeface="Comic Sans MS" charset="0"/>
            </a:endParaRPr>
          </a:p>
        </p:txBody>
      </p:sp>
      <p:pic>
        <p:nvPicPr>
          <p:cNvPr id="13" name="Picture 12"/>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93402" y="5117718"/>
            <a:ext cx="3480642" cy="1435482"/>
          </a:xfrm>
          <a:prstGeom prst="rect">
            <a:avLst/>
          </a:prstGeom>
        </p:spPr>
      </p:pic>
      <p:cxnSp>
        <p:nvCxnSpPr>
          <p:cNvPr id="18" name="Straight Arrow Connector 17"/>
          <p:cNvCxnSpPr/>
          <p:nvPr/>
        </p:nvCxnSpPr>
        <p:spPr bwMode="auto">
          <a:xfrm>
            <a:off x="4474044" y="5715000"/>
            <a:ext cx="713906"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0" name="TextBox 19"/>
          <p:cNvSpPr txBox="1"/>
          <p:nvPr/>
        </p:nvSpPr>
        <p:spPr>
          <a:xfrm>
            <a:off x="5725424" y="6520352"/>
            <a:ext cx="3180166" cy="307777"/>
          </a:xfrm>
          <a:prstGeom prst="rect">
            <a:avLst/>
          </a:prstGeom>
          <a:noFill/>
        </p:spPr>
        <p:txBody>
          <a:bodyPr wrap="none" rtlCol="0">
            <a:spAutoFit/>
          </a:bodyPr>
          <a:lstStyle/>
          <a:p>
            <a:r>
              <a:rPr lang="en-US" sz="1400" dirty="0" smtClean="0"/>
              <a:t>AA  </a:t>
            </a:r>
            <a:r>
              <a:rPr lang="zh-CN" altLang="en-US" sz="1400" dirty="0" smtClean="0"/>
              <a:t> </a:t>
            </a:r>
            <a:r>
              <a:rPr lang="en-US" sz="1400" dirty="0" smtClean="0"/>
              <a:t>                   AG                   </a:t>
            </a:r>
            <a:r>
              <a:rPr lang="zh-CN" altLang="en-US" sz="1400" dirty="0" smtClean="0"/>
              <a:t>    </a:t>
            </a:r>
            <a:r>
              <a:rPr lang="en-US" sz="1400" dirty="0" smtClean="0"/>
              <a:t>GG</a:t>
            </a:r>
            <a:endParaRPr lang="en-US" sz="1400" dirty="0"/>
          </a:p>
        </p:txBody>
      </p:sp>
      <p:pic>
        <p:nvPicPr>
          <p:cNvPr id="2" name="Picture 1"/>
          <p:cNvPicPr>
            <a:picLocks/>
          </p:cNvPicPr>
          <p:nvPr/>
        </p:nvPicPr>
        <p:blipFill>
          <a:blip r:embed="rId5" cstate="email">
            <a:extLst>
              <a:ext uri="{28A0092B-C50C-407E-A947-70E740481C1C}">
                <a14:useLocalDpi xmlns:a14="http://schemas.microsoft.com/office/drawing/2010/main"/>
              </a:ext>
            </a:extLst>
          </a:blip>
          <a:stretch>
            <a:fillRect/>
          </a:stretch>
        </p:blipFill>
        <p:spPr>
          <a:xfrm>
            <a:off x="5493099" y="3322929"/>
            <a:ext cx="3255264" cy="3200400"/>
          </a:xfrm>
          <a:prstGeom prst="rect">
            <a:avLst/>
          </a:prstGeom>
        </p:spPr>
      </p:pic>
    </p:spTree>
    <p:extLst>
      <p:ext uri="{BB962C8B-B14F-4D97-AF65-F5344CB8AC3E}">
        <p14:creationId xmlns:p14="http://schemas.microsoft.com/office/powerpoint/2010/main" val="182470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blinds(horizontal)">
                                      <p:cBhvr>
                                        <p:cTn id="7" dur="500"/>
                                        <p:tgtEl>
                                          <p:spTgt spid="8">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blinds(horizontal)">
                                      <p:cBhvr>
                                        <p:cTn id="10" dur="500"/>
                                        <p:tgtEl>
                                          <p:spTgt spid="12">
                                            <p:txEl>
                                              <p:pRg st="0" end="0"/>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animEffect transition="in" filter="blinds(horizontal)">
                                      <p:cBhvr>
                                        <p:cTn id="13" dur="500"/>
                                        <p:tgtEl>
                                          <p:spTgt spid="12">
                                            <p:txEl>
                                              <p:pRg st="1" end="1"/>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linds(horizontal)">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blinds(horizontal)">
                                      <p:cBhvr>
                                        <p:cTn id="21" dur="500"/>
                                        <p:tgtEl>
                                          <p:spTgt spid="18"/>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blinds(horizontal)">
                                      <p:cBhvr>
                                        <p:cTn id="24" dur="500"/>
                                        <p:tgtEl>
                                          <p:spTgt spid="20"/>
                                        </p:tgtEl>
                                      </p:cBhvr>
                                    </p:animEffect>
                                  </p:childTnLst>
                                </p:cTn>
                              </p:par>
                              <p:par>
                                <p:cTn id="25" presetID="3" presetClass="entr" presetSubtype="1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114800" y="1262755"/>
            <a:ext cx="3581400" cy="4585015"/>
          </a:xfrm>
          <a:prstGeom prst="rect">
            <a:avLst/>
          </a:prstGeom>
        </p:spPr>
      </p:pic>
      <p:sp>
        <p:nvSpPr>
          <p:cNvPr id="6" name="Rectangle 5"/>
          <p:cNvSpPr/>
          <p:nvPr/>
        </p:nvSpPr>
        <p:spPr>
          <a:xfrm>
            <a:off x="234085" y="542835"/>
            <a:ext cx="7786687" cy="461665"/>
          </a:xfrm>
          <a:prstGeom prst="rect">
            <a:avLst/>
          </a:prstGeom>
        </p:spPr>
        <p:txBody>
          <a:bodyPr wrap="square">
            <a:spAutoFit/>
          </a:bodyPr>
          <a:lstStyle/>
          <a:p>
            <a:pPr defTabSz="914400"/>
            <a:r>
              <a:rPr lang="en-US" sz="2400" b="1" dirty="0">
                <a:solidFill>
                  <a:srgbClr val="FF0000"/>
                </a:solidFill>
                <a:latin typeface="Comic Sans MS" pitchFamily="66" charset="0"/>
                <a:cs typeface="Times New Roman" pitchFamily="18" charset="0"/>
              </a:rPr>
              <a:t>Overlap of lung and liver cis-</a:t>
            </a:r>
            <a:r>
              <a:rPr lang="en-US" sz="2400" b="1" dirty="0" err="1">
                <a:solidFill>
                  <a:srgbClr val="FF0000"/>
                </a:solidFill>
                <a:latin typeface="Comic Sans MS" pitchFamily="66" charset="0"/>
                <a:cs typeface="Times New Roman" pitchFamily="18" charset="0"/>
              </a:rPr>
              <a:t>eQTL</a:t>
            </a:r>
            <a:endParaRPr lang="en-US" sz="2400" b="1" dirty="0">
              <a:solidFill>
                <a:srgbClr val="FF0000"/>
              </a:solidFill>
              <a:latin typeface="Comic Sans MS" pitchFamily="66" charset="0"/>
              <a:cs typeface="Times New Roman" pitchFamily="18" charset="0"/>
            </a:endParaRPr>
          </a:p>
        </p:txBody>
      </p:sp>
      <p:sp>
        <p:nvSpPr>
          <p:cNvPr id="9" name="Rectangle 8"/>
          <p:cNvSpPr/>
          <p:nvPr/>
        </p:nvSpPr>
        <p:spPr>
          <a:xfrm>
            <a:off x="914400" y="6042213"/>
            <a:ext cx="7391400" cy="830997"/>
          </a:xfrm>
          <a:prstGeom prst="rect">
            <a:avLst/>
          </a:prstGeom>
        </p:spPr>
        <p:txBody>
          <a:bodyPr wrap="square">
            <a:spAutoFit/>
          </a:bodyPr>
          <a:lstStyle/>
          <a:p>
            <a:pPr>
              <a:lnSpc>
                <a:spcPct val="150000"/>
              </a:lnSpc>
            </a:pPr>
            <a:r>
              <a:rPr lang="en-US" sz="1600" dirty="0">
                <a:latin typeface="Comic Sans MS" charset="0"/>
                <a:ea typeface="Comic Sans MS" charset="0"/>
                <a:cs typeface="Comic Sans MS" charset="0"/>
              </a:rPr>
              <a:t>T</a:t>
            </a:r>
            <a:r>
              <a:rPr lang="en-US" sz="1600" dirty="0" smtClean="0">
                <a:latin typeface="Comic Sans MS" charset="0"/>
                <a:ea typeface="Comic Sans MS" charset="0"/>
                <a:cs typeface="Comic Sans MS" charset="0"/>
              </a:rPr>
              <a:t>he </a:t>
            </a:r>
            <a:r>
              <a:rPr lang="en-US" sz="1600" dirty="0">
                <a:latin typeface="Comic Sans MS" charset="0"/>
                <a:ea typeface="Comic Sans MS" charset="0"/>
                <a:cs typeface="Comic Sans MS" charset="0"/>
              </a:rPr>
              <a:t>mechanisms for gene expression control through local SNPs is </a:t>
            </a:r>
            <a:r>
              <a:rPr lang="en-US" sz="1600" dirty="0">
                <a:solidFill>
                  <a:srgbClr val="FF0000"/>
                </a:solidFill>
                <a:latin typeface="Comic Sans MS" charset="0"/>
                <a:ea typeface="Comic Sans MS" charset="0"/>
                <a:cs typeface="Comic Sans MS" charset="0"/>
              </a:rPr>
              <a:t>conserved</a:t>
            </a:r>
            <a:r>
              <a:rPr lang="en-US" sz="1600" dirty="0">
                <a:latin typeface="Comic Sans MS" charset="0"/>
                <a:ea typeface="Comic Sans MS" charset="0"/>
                <a:cs typeface="Comic Sans MS" charset="0"/>
              </a:rPr>
              <a:t> across </a:t>
            </a:r>
            <a:r>
              <a:rPr lang="en-US" sz="1600" dirty="0" smtClean="0">
                <a:latin typeface="Comic Sans MS" charset="0"/>
                <a:ea typeface="Comic Sans MS" charset="0"/>
                <a:cs typeface="Comic Sans MS" charset="0"/>
              </a:rPr>
              <a:t>liver and lung.</a:t>
            </a:r>
            <a:endParaRPr lang="en-US" sz="1600" dirty="0">
              <a:latin typeface="Comic Sans MS" charset="0"/>
              <a:ea typeface="Comic Sans MS" charset="0"/>
              <a:cs typeface="Comic Sans MS" charset="0"/>
            </a:endParaRPr>
          </a:p>
        </p:txBody>
      </p:sp>
      <p:pic>
        <p:nvPicPr>
          <p:cNvPr id="3" name="Picture 2"/>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57200" y="1258273"/>
            <a:ext cx="3581400" cy="4585015"/>
          </a:xfrm>
          <a:prstGeom prst="rect">
            <a:avLst/>
          </a:prstGeom>
        </p:spPr>
      </p:pic>
      <p:sp>
        <p:nvSpPr>
          <p:cNvPr id="5" name="TextBox 4"/>
          <p:cNvSpPr txBox="1"/>
          <p:nvPr/>
        </p:nvSpPr>
        <p:spPr>
          <a:xfrm>
            <a:off x="315186" y="1222503"/>
            <a:ext cx="370614" cy="400110"/>
          </a:xfrm>
          <a:prstGeom prst="rect">
            <a:avLst/>
          </a:prstGeom>
          <a:noFill/>
        </p:spPr>
        <p:txBody>
          <a:bodyPr wrap="none" rtlCol="0">
            <a:spAutoFit/>
          </a:bodyPr>
          <a:lstStyle/>
          <a:p>
            <a:r>
              <a:rPr lang="en-US" sz="2000" b="1" dirty="0" smtClean="0"/>
              <a:t>A</a:t>
            </a:r>
            <a:endParaRPr lang="en-US" sz="2000" b="1" dirty="0"/>
          </a:p>
        </p:txBody>
      </p:sp>
      <p:sp>
        <p:nvSpPr>
          <p:cNvPr id="8" name="TextBox 7"/>
          <p:cNvSpPr txBox="1"/>
          <p:nvPr/>
        </p:nvSpPr>
        <p:spPr>
          <a:xfrm>
            <a:off x="3972786" y="1219200"/>
            <a:ext cx="370614" cy="400110"/>
          </a:xfrm>
          <a:prstGeom prst="rect">
            <a:avLst/>
          </a:prstGeom>
          <a:noFill/>
        </p:spPr>
        <p:txBody>
          <a:bodyPr wrap="none" rtlCol="0">
            <a:spAutoFit/>
          </a:bodyPr>
          <a:lstStyle/>
          <a:p>
            <a:r>
              <a:rPr lang="en-US" sz="2000" b="1" dirty="0"/>
              <a:t>B</a:t>
            </a:r>
          </a:p>
        </p:txBody>
      </p:sp>
    </p:spTree>
    <p:extLst>
      <p:ext uri="{BB962C8B-B14F-4D97-AF65-F5344CB8AC3E}">
        <p14:creationId xmlns:p14="http://schemas.microsoft.com/office/powerpoint/2010/main" val="211473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34083" y="404334"/>
            <a:ext cx="7786687" cy="830997"/>
          </a:xfrm>
          <a:prstGeom prst="rect">
            <a:avLst/>
          </a:prstGeom>
        </p:spPr>
        <p:txBody>
          <a:bodyPr wrap="square">
            <a:spAutoFit/>
          </a:bodyPr>
          <a:lstStyle/>
          <a:p>
            <a:pPr defTabSz="914400"/>
            <a:r>
              <a:rPr lang="en-US" altLang="zh-CN" sz="2400" b="1" dirty="0" smtClean="0">
                <a:solidFill>
                  <a:srgbClr val="FF0000"/>
                </a:solidFill>
                <a:latin typeface="Comic Sans MS" pitchFamily="66" charset="0"/>
                <a:cs typeface="Times New Roman" pitchFamily="18" charset="0"/>
              </a:rPr>
              <a:t>Effect</a:t>
            </a:r>
            <a:r>
              <a:rPr lang="zh-CN" altLang="en-US" sz="2400" b="1" dirty="0" smtClean="0">
                <a:solidFill>
                  <a:srgbClr val="FF0000"/>
                </a:solidFill>
                <a:latin typeface="Comic Sans MS" pitchFamily="66" charset="0"/>
                <a:cs typeface="Times New Roman" pitchFamily="18" charset="0"/>
              </a:rPr>
              <a:t> </a:t>
            </a:r>
            <a:r>
              <a:rPr lang="en-US" sz="2400" b="1" dirty="0" smtClean="0">
                <a:solidFill>
                  <a:srgbClr val="FF0000"/>
                </a:solidFill>
                <a:latin typeface="Comic Sans MS" pitchFamily="66" charset="0"/>
                <a:cs typeface="Times New Roman" pitchFamily="18" charset="0"/>
              </a:rPr>
              <a:t>size </a:t>
            </a:r>
            <a:r>
              <a:rPr lang="en-US" sz="2400" b="1" dirty="0">
                <a:solidFill>
                  <a:srgbClr val="FF0000"/>
                </a:solidFill>
                <a:latin typeface="Comic Sans MS" pitchFamily="66" charset="0"/>
                <a:cs typeface="Times New Roman" pitchFamily="18" charset="0"/>
              </a:rPr>
              <a:t>and P value of cis-</a:t>
            </a:r>
            <a:r>
              <a:rPr lang="en-US" sz="2400" b="1" dirty="0" err="1">
                <a:solidFill>
                  <a:srgbClr val="FF0000"/>
                </a:solidFill>
                <a:latin typeface="Comic Sans MS" pitchFamily="66" charset="0"/>
                <a:cs typeface="Times New Roman" pitchFamily="18" charset="0"/>
              </a:rPr>
              <a:t>eQTLs</a:t>
            </a:r>
            <a:r>
              <a:rPr lang="en-US" sz="2400" b="1" dirty="0">
                <a:solidFill>
                  <a:srgbClr val="FF0000"/>
                </a:solidFill>
                <a:latin typeface="Comic Sans MS" pitchFamily="66" charset="0"/>
                <a:cs typeface="Times New Roman" pitchFamily="18" charset="0"/>
              </a:rPr>
              <a:t> in mouse lung and </a:t>
            </a:r>
            <a:r>
              <a:rPr lang="en-US" sz="2400" b="1" dirty="0" smtClean="0">
                <a:solidFill>
                  <a:srgbClr val="FF0000"/>
                </a:solidFill>
                <a:latin typeface="Comic Sans MS" pitchFamily="66" charset="0"/>
                <a:cs typeface="Times New Roman" pitchFamily="18" charset="0"/>
              </a:rPr>
              <a:t>liver</a:t>
            </a:r>
            <a:endParaRPr lang="en-US" sz="2400" b="1" dirty="0">
              <a:solidFill>
                <a:srgbClr val="FF0000"/>
              </a:solidFill>
              <a:latin typeface="Comic Sans MS" pitchFamily="66" charset="0"/>
              <a:cs typeface="Times New Roman" pitchFamily="18" charset="0"/>
            </a:endParaRPr>
          </a:p>
        </p:txBody>
      </p:sp>
      <p:sp>
        <p:nvSpPr>
          <p:cNvPr id="3" name="Rectangle 2"/>
          <p:cNvSpPr/>
          <p:nvPr/>
        </p:nvSpPr>
        <p:spPr>
          <a:xfrm>
            <a:off x="838200" y="5943600"/>
            <a:ext cx="7772400" cy="923330"/>
          </a:xfrm>
          <a:prstGeom prst="rect">
            <a:avLst/>
          </a:prstGeom>
        </p:spPr>
        <p:txBody>
          <a:bodyPr wrap="square">
            <a:spAutoFit/>
          </a:bodyPr>
          <a:lstStyle/>
          <a:p>
            <a:pPr marL="285750" indent="-285750">
              <a:lnSpc>
                <a:spcPct val="150000"/>
              </a:lnSpc>
              <a:buClr>
                <a:srgbClr val="FF0000"/>
              </a:buClr>
              <a:buFont typeface="Wingdings" charset="2"/>
              <a:buChar char="Ø"/>
            </a:pPr>
            <a:r>
              <a:rPr lang="en-US" dirty="0">
                <a:latin typeface=""/>
              </a:rPr>
              <a:t>S</a:t>
            </a:r>
            <a:r>
              <a:rPr lang="en-US" dirty="0" smtClean="0">
                <a:latin typeface=""/>
              </a:rPr>
              <a:t>ignificant </a:t>
            </a:r>
            <a:r>
              <a:rPr lang="en-US" dirty="0">
                <a:latin typeface=""/>
              </a:rPr>
              <a:t>correlation between </a:t>
            </a:r>
            <a:r>
              <a:rPr lang="en-US" dirty="0" smtClean="0">
                <a:latin typeface="Symbol" charset="2"/>
                <a:ea typeface="Symbol" charset="2"/>
                <a:cs typeface="Symbol" charset="2"/>
              </a:rPr>
              <a:t>b</a:t>
            </a:r>
            <a:r>
              <a:rPr lang="en-US" dirty="0" smtClean="0">
                <a:latin typeface=""/>
              </a:rPr>
              <a:t> and </a:t>
            </a:r>
            <a:r>
              <a:rPr lang="en-US" dirty="0">
                <a:latin typeface=""/>
              </a:rPr>
              <a:t>negative log P </a:t>
            </a:r>
            <a:r>
              <a:rPr lang="en-US" dirty="0" smtClean="0">
                <a:latin typeface=""/>
              </a:rPr>
              <a:t>values;</a:t>
            </a:r>
            <a:endParaRPr lang="en-US" dirty="0">
              <a:latin typeface=""/>
            </a:endParaRPr>
          </a:p>
          <a:p>
            <a:pPr marL="285750" indent="-285750">
              <a:lnSpc>
                <a:spcPct val="150000"/>
              </a:lnSpc>
              <a:buClr>
                <a:srgbClr val="FF0000"/>
              </a:buClr>
              <a:buFont typeface="Wingdings" charset="2"/>
              <a:buChar char="Ø"/>
            </a:pPr>
            <a:r>
              <a:rPr lang="en-US" dirty="0" smtClean="0"/>
              <a:t>Similar patterns between liver and lung</a:t>
            </a:r>
            <a:endParaRPr lang="en-US" dirty="0"/>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5800" y="1681773"/>
            <a:ext cx="6324600" cy="4261827"/>
          </a:xfrm>
          <a:prstGeom prst="rect">
            <a:avLst/>
          </a:prstGeom>
        </p:spPr>
      </p:pic>
      <p:sp>
        <p:nvSpPr>
          <p:cNvPr id="7" name="TextBox 6"/>
          <p:cNvSpPr txBox="1"/>
          <p:nvPr/>
        </p:nvSpPr>
        <p:spPr>
          <a:xfrm>
            <a:off x="543786" y="1657290"/>
            <a:ext cx="370614" cy="400110"/>
          </a:xfrm>
          <a:prstGeom prst="rect">
            <a:avLst/>
          </a:prstGeom>
          <a:noFill/>
        </p:spPr>
        <p:txBody>
          <a:bodyPr wrap="none" rtlCol="0">
            <a:spAutoFit/>
          </a:bodyPr>
          <a:lstStyle/>
          <a:p>
            <a:r>
              <a:rPr lang="en-US" sz="2000" b="1" dirty="0" smtClean="0"/>
              <a:t>A</a:t>
            </a:r>
            <a:endParaRPr lang="en-US" sz="2000" b="1" dirty="0"/>
          </a:p>
        </p:txBody>
      </p:sp>
      <p:sp>
        <p:nvSpPr>
          <p:cNvPr id="8" name="TextBox 7"/>
          <p:cNvSpPr txBox="1"/>
          <p:nvPr/>
        </p:nvSpPr>
        <p:spPr>
          <a:xfrm>
            <a:off x="3810000" y="1653987"/>
            <a:ext cx="370614" cy="400110"/>
          </a:xfrm>
          <a:prstGeom prst="rect">
            <a:avLst/>
          </a:prstGeom>
          <a:noFill/>
        </p:spPr>
        <p:txBody>
          <a:bodyPr wrap="none" rtlCol="0">
            <a:spAutoFit/>
          </a:bodyPr>
          <a:lstStyle/>
          <a:p>
            <a:r>
              <a:rPr lang="en-US" sz="2000" b="1" dirty="0"/>
              <a:t>B</a:t>
            </a:r>
          </a:p>
        </p:txBody>
      </p:sp>
      <p:sp>
        <p:nvSpPr>
          <p:cNvPr id="4" name="TextBox 3"/>
          <p:cNvSpPr txBox="1"/>
          <p:nvPr/>
        </p:nvSpPr>
        <p:spPr>
          <a:xfrm>
            <a:off x="2198717" y="1524000"/>
            <a:ext cx="620683" cy="369332"/>
          </a:xfrm>
          <a:prstGeom prst="rect">
            <a:avLst/>
          </a:prstGeom>
          <a:noFill/>
        </p:spPr>
        <p:txBody>
          <a:bodyPr wrap="none" rtlCol="0">
            <a:spAutoFit/>
          </a:bodyPr>
          <a:lstStyle/>
          <a:p>
            <a:r>
              <a:rPr lang="en-US" b="1" dirty="0" smtClean="0">
                <a:latin typeface="Comic Sans MS" charset="0"/>
                <a:ea typeface="Comic Sans MS" charset="0"/>
                <a:cs typeface="Comic Sans MS" charset="0"/>
              </a:rPr>
              <a:t>lung</a:t>
            </a:r>
            <a:endParaRPr lang="en-US" b="1" dirty="0">
              <a:latin typeface="Comic Sans MS" charset="0"/>
              <a:ea typeface="Comic Sans MS" charset="0"/>
              <a:cs typeface="Comic Sans MS" charset="0"/>
            </a:endParaRPr>
          </a:p>
        </p:txBody>
      </p:sp>
      <p:sp>
        <p:nvSpPr>
          <p:cNvPr id="9" name="TextBox 8"/>
          <p:cNvSpPr txBox="1"/>
          <p:nvPr/>
        </p:nvSpPr>
        <p:spPr>
          <a:xfrm>
            <a:off x="5551517" y="1524000"/>
            <a:ext cx="663964" cy="369332"/>
          </a:xfrm>
          <a:prstGeom prst="rect">
            <a:avLst/>
          </a:prstGeom>
          <a:noFill/>
        </p:spPr>
        <p:txBody>
          <a:bodyPr wrap="none" rtlCol="0">
            <a:spAutoFit/>
          </a:bodyPr>
          <a:lstStyle/>
          <a:p>
            <a:r>
              <a:rPr lang="en-US" b="1" dirty="0" smtClean="0">
                <a:latin typeface="Comic Sans MS" charset="0"/>
                <a:ea typeface="Comic Sans MS" charset="0"/>
                <a:cs typeface="Comic Sans MS" charset="0"/>
              </a:rPr>
              <a:t>liver</a:t>
            </a:r>
            <a:endParaRPr lang="en-US" b="1" dirty="0">
              <a:latin typeface="Comic Sans MS" charset="0"/>
              <a:ea typeface="Comic Sans MS" charset="0"/>
              <a:cs typeface="Comic Sans MS" charset="0"/>
            </a:endParaRPr>
          </a:p>
        </p:txBody>
      </p:sp>
    </p:spTree>
    <p:extLst>
      <p:ext uri="{BB962C8B-B14F-4D97-AF65-F5344CB8AC3E}">
        <p14:creationId xmlns:p14="http://schemas.microsoft.com/office/powerpoint/2010/main" val="375518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799" y="381000"/>
            <a:ext cx="7640027" cy="1200329"/>
          </a:xfrm>
          <a:prstGeom prst="rect">
            <a:avLst/>
          </a:prstGeom>
        </p:spPr>
        <p:txBody>
          <a:bodyPr wrap="square">
            <a:spAutoFit/>
          </a:bodyPr>
          <a:lstStyle/>
          <a:p>
            <a:r>
              <a:rPr lang="en-US" sz="2400" b="1" dirty="0">
                <a:solidFill>
                  <a:srgbClr val="FF0000"/>
                </a:solidFill>
                <a:latin typeface="Comic Sans MS" pitchFamily="66" charset="0"/>
                <a:cs typeface="Times New Roman" pitchFamily="18" charset="0"/>
              </a:rPr>
              <a:t>C</a:t>
            </a:r>
            <a:r>
              <a:rPr lang="en-US" sz="2400" b="1" dirty="0" smtClean="0">
                <a:solidFill>
                  <a:srgbClr val="FF0000"/>
                </a:solidFill>
                <a:latin typeface="Comic Sans MS" pitchFamily="66" charset="0"/>
                <a:cs typeface="Times New Roman" pitchFamily="18" charset="0"/>
              </a:rPr>
              <a:t>onventional estimates vs</a:t>
            </a:r>
            <a:r>
              <a:rPr lang="en-US" altLang="zh-CN" sz="2400" b="1" dirty="0" smtClean="0">
                <a:solidFill>
                  <a:srgbClr val="FF0000"/>
                </a:solidFill>
                <a:latin typeface="Comic Sans MS" pitchFamily="66" charset="0"/>
                <a:cs typeface="Times New Roman" pitchFamily="18" charset="0"/>
              </a:rPr>
              <a:t>.</a:t>
            </a:r>
            <a:r>
              <a:rPr lang="en-US" sz="2400" b="1" dirty="0" smtClean="0">
                <a:solidFill>
                  <a:srgbClr val="FF0000"/>
                </a:solidFill>
                <a:latin typeface="Comic Sans MS" pitchFamily="66" charset="0"/>
                <a:cs typeface="Times New Roman" pitchFamily="18" charset="0"/>
              </a:rPr>
              <a:t> posterior estimates </a:t>
            </a:r>
            <a:r>
              <a:rPr lang="en-US" sz="2400" b="1" dirty="0">
                <a:solidFill>
                  <a:srgbClr val="FF0000"/>
                </a:solidFill>
                <a:latin typeface="Comic Sans MS" pitchFamily="66" charset="0"/>
                <a:cs typeface="Times New Roman" pitchFamily="18" charset="0"/>
              </a:rPr>
              <a:t>in </a:t>
            </a:r>
            <a:r>
              <a:rPr lang="en-US" sz="2400" b="1" dirty="0" err="1">
                <a:solidFill>
                  <a:srgbClr val="FF0000"/>
                </a:solidFill>
                <a:latin typeface="Comic Sans MS" pitchFamily="66" charset="0"/>
                <a:cs typeface="Times New Roman" pitchFamily="18" charset="0"/>
              </a:rPr>
              <a:t>unweighted</a:t>
            </a:r>
            <a:r>
              <a:rPr lang="en-US" sz="2400" b="1" dirty="0">
                <a:solidFill>
                  <a:srgbClr val="FF0000"/>
                </a:solidFill>
                <a:latin typeface="Comic Sans MS" pitchFamily="66" charset="0"/>
                <a:cs typeface="Times New Roman" pitchFamily="18" charset="0"/>
              </a:rPr>
              <a:t> Bayesian model</a:t>
            </a:r>
          </a:p>
          <a:p>
            <a:endParaRPr lang="en-US" sz="2400" b="1" dirty="0">
              <a:solidFill>
                <a:srgbClr val="FF0000"/>
              </a:solidFill>
              <a:latin typeface="Comic Sans MS" pitchFamily="66" charset="0"/>
              <a:cs typeface="Times New Roman" pitchFamily="18" charset="0"/>
            </a:endParaRPr>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62600" y="3048000"/>
            <a:ext cx="2949388" cy="808610"/>
          </a:xfrm>
          <a:prstGeom prst="rect">
            <a:avLst/>
          </a:prstGeom>
        </p:spPr>
      </p:pic>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33401" y="2092025"/>
            <a:ext cx="4648200" cy="4664567"/>
          </a:xfrm>
          <a:prstGeom prst="rect">
            <a:avLst/>
          </a:prstGeom>
        </p:spPr>
      </p:pic>
      <p:sp>
        <p:nvSpPr>
          <p:cNvPr id="12" name="Rectangle 11"/>
          <p:cNvSpPr/>
          <p:nvPr/>
        </p:nvSpPr>
        <p:spPr>
          <a:xfrm>
            <a:off x="1188195" y="6324600"/>
            <a:ext cx="1859805" cy="276999"/>
          </a:xfrm>
          <a:prstGeom prst="rect">
            <a:avLst/>
          </a:prstGeom>
        </p:spPr>
        <p:txBody>
          <a:bodyPr wrap="none">
            <a:spAutoFit/>
          </a:bodyPr>
          <a:lstStyle/>
          <a:p>
            <a:r>
              <a:rPr lang="en-US" sz="1200" b="1" dirty="0">
                <a:latin typeface="Comic Sans MS" pitchFamily="66" charset="0"/>
                <a:cs typeface="Times New Roman" pitchFamily="18" charset="0"/>
              </a:rPr>
              <a:t>Conventional </a:t>
            </a:r>
            <a:r>
              <a:rPr lang="en-US" sz="1200" b="1" dirty="0" smtClean="0">
                <a:latin typeface="Comic Sans MS" pitchFamily="66" charset="0"/>
                <a:cs typeface="Times New Roman" pitchFamily="18" charset="0"/>
              </a:rPr>
              <a:t>estimate:</a:t>
            </a:r>
            <a:endParaRPr lang="en-US" sz="1200" dirty="0"/>
          </a:p>
        </p:txBody>
      </p:sp>
      <p:sp>
        <p:nvSpPr>
          <p:cNvPr id="6" name="Rectangle 5"/>
          <p:cNvSpPr/>
          <p:nvPr/>
        </p:nvSpPr>
        <p:spPr>
          <a:xfrm>
            <a:off x="7124466" y="3733800"/>
            <a:ext cx="647934" cy="523220"/>
          </a:xfrm>
          <a:prstGeom prst="rect">
            <a:avLst/>
          </a:prstGeom>
        </p:spPr>
        <p:txBody>
          <a:bodyPr wrap="none">
            <a:spAutoFit/>
          </a:bodyPr>
          <a:lstStyle/>
          <a:p>
            <a:r>
              <a:rPr lang="en-US" sz="1400" dirty="0">
                <a:latin typeface="Comic Sans MS" charset="0"/>
                <a:ea typeface="Comic Sans MS" charset="0"/>
                <a:cs typeface="Comic Sans MS" charset="0"/>
              </a:rPr>
              <a:t>P</a:t>
            </a:r>
            <a:r>
              <a:rPr lang="en-US" sz="1400" dirty="0" smtClean="0">
                <a:latin typeface="Comic Sans MS" charset="0"/>
                <a:ea typeface="Comic Sans MS" charset="0"/>
                <a:cs typeface="Comic Sans MS" charset="0"/>
              </a:rPr>
              <a:t>rior </a:t>
            </a:r>
          </a:p>
          <a:p>
            <a:r>
              <a:rPr lang="en-US" sz="1400" dirty="0" smtClean="0">
                <a:latin typeface="Comic Sans MS" charset="0"/>
                <a:ea typeface="Comic Sans MS" charset="0"/>
                <a:cs typeface="Comic Sans MS" charset="0"/>
              </a:rPr>
              <a:t>mean</a:t>
            </a:r>
            <a:endParaRPr lang="en-US" sz="1400" dirty="0">
              <a:latin typeface="Comic Sans MS" charset="0"/>
              <a:ea typeface="Comic Sans MS" charset="0"/>
              <a:cs typeface="Comic Sans MS" charset="0"/>
            </a:endParaRPr>
          </a:p>
        </p:txBody>
      </p:sp>
      <p:sp>
        <p:nvSpPr>
          <p:cNvPr id="7" name="Rectangle 6"/>
          <p:cNvSpPr/>
          <p:nvPr/>
        </p:nvSpPr>
        <p:spPr>
          <a:xfrm>
            <a:off x="8055640" y="3810000"/>
            <a:ext cx="554960" cy="307777"/>
          </a:xfrm>
          <a:prstGeom prst="rect">
            <a:avLst/>
          </a:prstGeom>
        </p:spPr>
        <p:txBody>
          <a:bodyPr wrap="none">
            <a:spAutoFit/>
          </a:bodyPr>
          <a:lstStyle/>
          <a:p>
            <a:r>
              <a:rPr lang="en-US" sz="1400" smtClean="0">
                <a:latin typeface="Comic Sans MS" charset="0"/>
                <a:ea typeface="Comic Sans MS" charset="0"/>
                <a:cs typeface="Comic Sans MS" charset="0"/>
              </a:rPr>
              <a:t>MLE</a:t>
            </a:r>
            <a:endParaRPr lang="en-US" sz="1400" dirty="0" smtClean="0">
              <a:latin typeface="Comic Sans MS" charset="0"/>
              <a:ea typeface="Comic Sans MS" charset="0"/>
              <a:cs typeface="Comic Sans MS" charset="0"/>
            </a:endParaRPr>
          </a:p>
        </p:txBody>
      </p:sp>
    </p:spTree>
    <p:extLst>
      <p:ext uri="{BB962C8B-B14F-4D97-AF65-F5344CB8AC3E}">
        <p14:creationId xmlns:p14="http://schemas.microsoft.com/office/powerpoint/2010/main" val="16557687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685800"/>
            <a:ext cx="7772400" cy="830997"/>
          </a:xfrm>
          <a:prstGeom prst="rect">
            <a:avLst/>
          </a:prstGeom>
        </p:spPr>
        <p:txBody>
          <a:bodyPr wrap="square">
            <a:spAutoFit/>
          </a:bodyPr>
          <a:lstStyle/>
          <a:p>
            <a:r>
              <a:rPr lang="en-US" sz="2400" b="1" dirty="0">
                <a:solidFill>
                  <a:srgbClr val="FF0000"/>
                </a:solidFill>
                <a:latin typeface="Comic Sans MS" charset="0"/>
                <a:ea typeface="Comic Sans MS" charset="0"/>
                <a:cs typeface="Comic Sans MS" charset="0"/>
              </a:rPr>
              <a:t>Summary </a:t>
            </a:r>
            <a:r>
              <a:rPr lang="en-US" sz="2400" b="1" dirty="0" smtClean="0">
                <a:solidFill>
                  <a:srgbClr val="FF0000"/>
                </a:solidFill>
                <a:latin typeface="Comic Sans MS" charset="0"/>
                <a:ea typeface="Comic Sans MS" charset="0"/>
                <a:cs typeface="Comic Sans MS" charset="0"/>
              </a:rPr>
              <a:t>of </a:t>
            </a:r>
            <a:r>
              <a:rPr lang="en-US" sz="2400" b="1" dirty="0">
                <a:solidFill>
                  <a:srgbClr val="FF0000"/>
                </a:solidFill>
                <a:latin typeface="Comic Sans MS" charset="0"/>
                <a:ea typeface="Comic Sans MS" charset="0"/>
                <a:cs typeface="Comic Sans MS" charset="0"/>
              </a:rPr>
              <a:t>predictions in the </a:t>
            </a:r>
            <a:r>
              <a:rPr lang="en-US" sz="2400" b="1" dirty="0" err="1">
                <a:solidFill>
                  <a:srgbClr val="FF0000"/>
                </a:solidFill>
                <a:latin typeface="Comic Sans MS" charset="0"/>
                <a:ea typeface="Comic Sans MS" charset="0"/>
                <a:cs typeface="Comic Sans MS" charset="0"/>
              </a:rPr>
              <a:t>unweighted</a:t>
            </a:r>
            <a:r>
              <a:rPr lang="en-US" sz="2400" b="1" dirty="0">
                <a:solidFill>
                  <a:srgbClr val="FF0000"/>
                </a:solidFill>
                <a:latin typeface="Comic Sans MS" charset="0"/>
                <a:ea typeface="Comic Sans MS" charset="0"/>
                <a:cs typeface="Comic Sans MS" charset="0"/>
              </a:rPr>
              <a:t> Bayesian model</a:t>
            </a:r>
          </a:p>
        </p:txBody>
      </p:sp>
      <p:pic>
        <p:nvPicPr>
          <p:cNvPr id="5" name="Picture 4"/>
          <p:cNvPicPr>
            <a:picLocks noChangeAspect="1"/>
          </p:cNvPicPr>
          <p:nvPr/>
        </p:nvPicPr>
        <p:blipFill>
          <a:blip r:embed="rId2"/>
          <a:stretch>
            <a:fillRect/>
          </a:stretch>
        </p:blipFill>
        <p:spPr>
          <a:xfrm>
            <a:off x="152400" y="2743200"/>
            <a:ext cx="4730650" cy="2277176"/>
          </a:xfrm>
          <a:prstGeom prst="rect">
            <a:avLst/>
          </a:prstGeom>
        </p:spPr>
      </p:pic>
      <p:sp>
        <p:nvSpPr>
          <p:cNvPr id="12" name="TextBox 11"/>
          <p:cNvSpPr txBox="1"/>
          <p:nvPr/>
        </p:nvSpPr>
        <p:spPr>
          <a:xfrm>
            <a:off x="5652667" y="5146978"/>
            <a:ext cx="1082348" cy="369332"/>
          </a:xfrm>
          <a:prstGeom prst="rect">
            <a:avLst/>
          </a:prstGeom>
          <a:noFill/>
        </p:spPr>
        <p:txBody>
          <a:bodyPr wrap="none" rtlCol="0">
            <a:spAutoFit/>
          </a:bodyPr>
          <a:lstStyle/>
          <a:p>
            <a:r>
              <a:rPr lang="en-US" b="1" dirty="0" smtClean="0">
                <a:solidFill>
                  <a:srgbClr val="FF0000"/>
                </a:solidFill>
                <a:latin typeface="Comic Sans MS" charset="0"/>
                <a:ea typeface="Comic Sans MS" charset="0"/>
                <a:cs typeface="Comic Sans MS" charset="0"/>
              </a:rPr>
              <a:t>Weight </a:t>
            </a:r>
            <a:endParaRPr lang="en-US" b="1" dirty="0">
              <a:solidFill>
                <a:srgbClr val="FF0000"/>
              </a:solidFill>
              <a:latin typeface="Comic Sans MS" charset="0"/>
              <a:ea typeface="Comic Sans MS" charset="0"/>
              <a:cs typeface="Comic Sans MS" charset="0"/>
            </a:endParaRPr>
          </a:p>
        </p:txBody>
      </p:sp>
      <p:pic>
        <p:nvPicPr>
          <p:cNvPr id="13" name="Picture 1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14813" y="2253590"/>
            <a:ext cx="2949388" cy="808610"/>
          </a:xfrm>
          <a:prstGeom prst="rect">
            <a:avLst/>
          </a:prstGeom>
        </p:spPr>
      </p:pic>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75107" y="5507345"/>
            <a:ext cx="1828800" cy="1036890"/>
          </a:xfrm>
          <a:prstGeom prst="rect">
            <a:avLst/>
          </a:prstGeom>
        </p:spPr>
      </p:pic>
      <p:sp>
        <p:nvSpPr>
          <p:cNvPr id="15" name="Rectangle 14"/>
          <p:cNvSpPr/>
          <p:nvPr/>
        </p:nvSpPr>
        <p:spPr>
          <a:xfrm>
            <a:off x="5374055" y="3505200"/>
            <a:ext cx="3617545" cy="1338828"/>
          </a:xfrm>
          <a:prstGeom prst="rect">
            <a:avLst/>
          </a:prstGeom>
        </p:spPr>
        <p:txBody>
          <a:bodyPr wrap="square">
            <a:spAutoFit/>
          </a:bodyPr>
          <a:lstStyle/>
          <a:p>
            <a:pPr>
              <a:lnSpc>
                <a:spcPct val="150000"/>
              </a:lnSpc>
            </a:pPr>
            <a:r>
              <a:rPr lang="en-US" dirty="0">
                <a:latin typeface="Comic Sans MS" charset="0"/>
                <a:ea typeface="Comic Sans MS" charset="0"/>
                <a:cs typeface="Comic Sans MS" charset="0"/>
              </a:rPr>
              <a:t>P</a:t>
            </a:r>
            <a:r>
              <a:rPr lang="en-US" dirty="0" smtClean="0">
                <a:latin typeface="Comic Sans MS" charset="0"/>
                <a:ea typeface="Comic Sans MS" charset="0"/>
                <a:cs typeface="Comic Sans MS" charset="0"/>
              </a:rPr>
              <a:t>rior means </a:t>
            </a:r>
            <a:r>
              <a:rPr lang="en-US" dirty="0">
                <a:latin typeface="Comic Sans MS" charset="0"/>
                <a:ea typeface="Comic Sans MS" charset="0"/>
                <a:cs typeface="Comic Sans MS" charset="0"/>
              </a:rPr>
              <a:t>of </a:t>
            </a:r>
            <a:r>
              <a:rPr lang="en-US" dirty="0" smtClean="0">
                <a:latin typeface="Comic Sans MS" charset="0"/>
                <a:ea typeface="Comic Sans MS" charset="0"/>
                <a:cs typeface="Comic Sans MS" charset="0"/>
              </a:rPr>
              <a:t>cis-</a:t>
            </a:r>
            <a:r>
              <a:rPr lang="en-US" dirty="0" err="1" smtClean="0">
                <a:latin typeface="Comic Sans MS" charset="0"/>
                <a:ea typeface="Comic Sans MS" charset="0"/>
                <a:cs typeface="Comic Sans MS" charset="0"/>
              </a:rPr>
              <a:t>eQTL</a:t>
            </a:r>
            <a:r>
              <a:rPr lang="en-US" dirty="0" smtClean="0">
                <a:latin typeface="Comic Sans MS" charset="0"/>
                <a:ea typeface="Comic Sans MS" charset="0"/>
                <a:cs typeface="Comic Sans MS" charset="0"/>
              </a:rPr>
              <a:t>,         are </a:t>
            </a:r>
            <a:r>
              <a:rPr lang="en-US" dirty="0">
                <a:latin typeface="Comic Sans MS" charset="0"/>
                <a:ea typeface="Comic Sans MS" charset="0"/>
                <a:cs typeface="Comic Sans MS" charset="0"/>
              </a:rPr>
              <a:t>lower than </a:t>
            </a:r>
            <a:r>
              <a:rPr lang="en-US" dirty="0" smtClean="0">
                <a:latin typeface="Comic Sans MS" charset="0"/>
                <a:ea typeface="Comic Sans MS" charset="0"/>
                <a:cs typeface="Comic Sans MS" charset="0"/>
              </a:rPr>
              <a:t>the conventional liver estimates     .</a:t>
            </a:r>
            <a:endParaRPr lang="en-US" dirty="0">
              <a:latin typeface="Comic Sans MS" charset="0"/>
              <a:ea typeface="Comic Sans MS" charset="0"/>
              <a:cs typeface="Comic Sans MS" charset="0"/>
            </a:endParaRPr>
          </a:p>
        </p:txBody>
      </p:sp>
      <p:pic>
        <p:nvPicPr>
          <p:cNvPr id="16" name="Picture 1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120868" y="4402127"/>
            <a:ext cx="252603" cy="405969"/>
          </a:xfrm>
          <a:prstGeom prst="rect">
            <a:avLst/>
          </a:prstGeom>
        </p:spPr>
      </p:pic>
      <p:pic>
        <p:nvPicPr>
          <p:cNvPr id="17" name="Picture 16"/>
          <p:cNvPicPr>
            <a:picLocks noChangeAspect="1"/>
          </p:cNvPicPr>
          <p:nvPr/>
        </p:nvPicPr>
        <p:blipFill>
          <a:blip r:embed="rId6"/>
          <a:stretch>
            <a:fillRect/>
          </a:stretch>
        </p:blipFill>
        <p:spPr>
          <a:xfrm>
            <a:off x="8255000" y="3523585"/>
            <a:ext cx="355600" cy="431800"/>
          </a:xfrm>
          <a:prstGeom prst="rect">
            <a:avLst/>
          </a:prstGeom>
        </p:spPr>
      </p:pic>
      <p:sp>
        <p:nvSpPr>
          <p:cNvPr id="20" name="Rounded Rectangle 19"/>
          <p:cNvSpPr/>
          <p:nvPr/>
        </p:nvSpPr>
        <p:spPr bwMode="auto">
          <a:xfrm>
            <a:off x="3163252" y="4554527"/>
            <a:ext cx="1600201" cy="457200"/>
          </a:xfrm>
          <a:prstGeom prst="round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4000" b="0" i="1" u="none" strike="noStrike" cap="none" normalizeH="0" baseline="0" smtClean="0">
              <a:ln>
                <a:noFill/>
              </a:ln>
              <a:solidFill>
                <a:schemeClr val="tx1"/>
              </a:solidFill>
              <a:effectLst/>
              <a:latin typeface="Bookman Old Style" pitchFamily="18" charset="0"/>
              <a:ea typeface="宋体" pitchFamily="2" charset="-122"/>
            </a:endParaRPr>
          </a:p>
        </p:txBody>
      </p:sp>
      <p:sp>
        <p:nvSpPr>
          <p:cNvPr id="19" name="Rectangle 18"/>
          <p:cNvSpPr/>
          <p:nvPr/>
        </p:nvSpPr>
        <p:spPr>
          <a:xfrm>
            <a:off x="4123812" y="2425888"/>
            <a:ext cx="676788" cy="523220"/>
          </a:xfrm>
          <a:prstGeom prst="rect">
            <a:avLst/>
          </a:prstGeom>
        </p:spPr>
        <p:txBody>
          <a:bodyPr wrap="none">
            <a:spAutoFit/>
          </a:bodyPr>
          <a:lstStyle/>
          <a:p>
            <a:r>
              <a:rPr lang="en-US" sz="1400" b="1" dirty="0">
                <a:latin typeface="Comic Sans MS" charset="0"/>
                <a:ea typeface="Comic Sans MS" charset="0"/>
                <a:cs typeface="Comic Sans MS" charset="0"/>
              </a:rPr>
              <a:t>P</a:t>
            </a:r>
            <a:r>
              <a:rPr lang="en-US" sz="1400" b="1" dirty="0" smtClean="0">
                <a:latin typeface="Comic Sans MS" charset="0"/>
                <a:ea typeface="Comic Sans MS" charset="0"/>
                <a:cs typeface="Comic Sans MS" charset="0"/>
              </a:rPr>
              <a:t>rior </a:t>
            </a:r>
          </a:p>
          <a:p>
            <a:r>
              <a:rPr lang="en-US" sz="1400" b="1" dirty="0" smtClean="0">
                <a:latin typeface="Comic Sans MS" charset="0"/>
                <a:ea typeface="Comic Sans MS" charset="0"/>
                <a:cs typeface="Comic Sans MS" charset="0"/>
              </a:rPr>
              <a:t>mean</a:t>
            </a:r>
            <a:endParaRPr lang="en-US" sz="1400" b="1" dirty="0">
              <a:latin typeface="Comic Sans MS" charset="0"/>
              <a:ea typeface="Comic Sans MS" charset="0"/>
              <a:cs typeface="Comic Sans MS" charset="0"/>
            </a:endParaRPr>
          </a:p>
        </p:txBody>
      </p:sp>
      <p:sp>
        <p:nvSpPr>
          <p:cNvPr id="21" name="Rectangle 20"/>
          <p:cNvSpPr/>
          <p:nvPr/>
        </p:nvSpPr>
        <p:spPr>
          <a:xfrm>
            <a:off x="3255040" y="2504006"/>
            <a:ext cx="554960" cy="307777"/>
          </a:xfrm>
          <a:prstGeom prst="rect">
            <a:avLst/>
          </a:prstGeom>
        </p:spPr>
        <p:txBody>
          <a:bodyPr wrap="none">
            <a:spAutoFit/>
          </a:bodyPr>
          <a:lstStyle/>
          <a:p>
            <a:r>
              <a:rPr lang="en-US" sz="1400" b="1" smtClean="0">
                <a:latin typeface="Comic Sans MS" charset="0"/>
                <a:ea typeface="Comic Sans MS" charset="0"/>
                <a:cs typeface="Comic Sans MS" charset="0"/>
              </a:rPr>
              <a:t>MLE</a:t>
            </a:r>
            <a:endParaRPr lang="en-US" sz="1400" b="1" dirty="0" smtClean="0">
              <a:latin typeface="Comic Sans MS" charset="0"/>
              <a:ea typeface="Comic Sans MS" charset="0"/>
              <a:cs typeface="Comic Sans MS" charset="0"/>
            </a:endParaRPr>
          </a:p>
        </p:txBody>
      </p:sp>
    </p:spTree>
    <p:extLst>
      <p:ext uri="{BB962C8B-B14F-4D97-AF65-F5344CB8AC3E}">
        <p14:creationId xmlns:p14="http://schemas.microsoft.com/office/powerpoint/2010/main" val="1815209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par>
                                <p:cTn id="11" presetID="3" presetClass="entr" presetSubtype="1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linds(horizontal)">
                                      <p:cBhvr>
                                        <p:cTn id="13" dur="500"/>
                                        <p:tgtEl>
                                          <p:spTgt spid="16"/>
                                        </p:tgtEl>
                                      </p:cBhvr>
                                    </p:animEffect>
                                  </p:childTnLst>
                                </p:cTn>
                              </p:par>
                              <p:par>
                                <p:cTn id="14" presetID="3" presetClass="entr" presetSubtype="1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blinds(horizontal)">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animEffect transition="in" filter="blinds(horizontal)">
                                      <p:cBhvr>
                                        <p:cTn id="21" dur="500"/>
                                        <p:tgtEl>
                                          <p:spTgt spid="12">
                                            <p:txEl>
                                              <p:pRg st="0" end="0"/>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blinds(horizontal)">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799" y="381000"/>
            <a:ext cx="7640027" cy="1200329"/>
          </a:xfrm>
          <a:prstGeom prst="rect">
            <a:avLst/>
          </a:prstGeom>
        </p:spPr>
        <p:txBody>
          <a:bodyPr wrap="square">
            <a:spAutoFit/>
          </a:bodyPr>
          <a:lstStyle/>
          <a:p>
            <a:r>
              <a:rPr lang="en-US" sz="2400" b="1" dirty="0">
                <a:latin typeface="Comic Sans MS" pitchFamily="66" charset="0"/>
                <a:cs typeface="Times New Roman" pitchFamily="18" charset="0"/>
              </a:rPr>
              <a:t>C</a:t>
            </a:r>
            <a:r>
              <a:rPr lang="en-US" sz="2400" b="1" dirty="0" smtClean="0">
                <a:latin typeface="Comic Sans MS" pitchFamily="66" charset="0"/>
                <a:cs typeface="Times New Roman" pitchFamily="18" charset="0"/>
              </a:rPr>
              <a:t>onventional </a:t>
            </a:r>
            <a:r>
              <a:rPr lang="en-US" sz="2400" b="1" dirty="0">
                <a:latin typeface="Comic Sans MS" pitchFamily="66" charset="0"/>
                <a:cs typeface="Times New Roman" pitchFamily="18" charset="0"/>
              </a:rPr>
              <a:t>estimate </a:t>
            </a:r>
            <a:r>
              <a:rPr lang="en-US" sz="2400" b="1" dirty="0" smtClean="0">
                <a:latin typeface="Comic Sans MS" pitchFamily="66" charset="0"/>
                <a:cs typeface="Times New Roman" pitchFamily="18" charset="0"/>
              </a:rPr>
              <a:t>vs</a:t>
            </a:r>
            <a:r>
              <a:rPr lang="en-US" altLang="zh-CN" sz="2400" b="1" dirty="0" smtClean="0">
                <a:latin typeface="Comic Sans MS" pitchFamily="66" charset="0"/>
                <a:cs typeface="Times New Roman" pitchFamily="18" charset="0"/>
              </a:rPr>
              <a:t>.</a:t>
            </a:r>
            <a:r>
              <a:rPr lang="en-US" sz="2400" b="1" dirty="0" smtClean="0">
                <a:latin typeface="Comic Sans MS" pitchFamily="66" charset="0"/>
                <a:cs typeface="Times New Roman" pitchFamily="18" charset="0"/>
              </a:rPr>
              <a:t> </a:t>
            </a:r>
            <a:r>
              <a:rPr lang="en-US" sz="2400" b="1" dirty="0">
                <a:latin typeface="Comic Sans MS" pitchFamily="66" charset="0"/>
                <a:cs typeface="Times New Roman" pitchFamily="18" charset="0"/>
              </a:rPr>
              <a:t>posterior </a:t>
            </a:r>
            <a:r>
              <a:rPr lang="en-US" sz="2400" b="1" dirty="0" smtClean="0">
                <a:latin typeface="Comic Sans MS" pitchFamily="66" charset="0"/>
                <a:cs typeface="Times New Roman" pitchFamily="18" charset="0"/>
              </a:rPr>
              <a:t>estimates </a:t>
            </a:r>
            <a:r>
              <a:rPr lang="en-US" sz="2400" b="1" dirty="0">
                <a:latin typeface="Comic Sans MS" pitchFamily="66" charset="0"/>
                <a:cs typeface="Times New Roman" pitchFamily="18" charset="0"/>
              </a:rPr>
              <a:t>in </a:t>
            </a:r>
            <a:r>
              <a:rPr lang="en-US" sz="2400" b="1" dirty="0" smtClean="0">
                <a:solidFill>
                  <a:srgbClr val="FF0000"/>
                </a:solidFill>
                <a:latin typeface="Comic Sans MS" pitchFamily="66" charset="0"/>
                <a:cs typeface="Times New Roman" pitchFamily="18" charset="0"/>
              </a:rPr>
              <a:t>weighted </a:t>
            </a:r>
            <a:r>
              <a:rPr lang="en-US" sz="2400" b="1" dirty="0">
                <a:latin typeface="Comic Sans MS" pitchFamily="66" charset="0"/>
                <a:cs typeface="Times New Roman" pitchFamily="18" charset="0"/>
              </a:rPr>
              <a:t>Bayesian model</a:t>
            </a:r>
          </a:p>
          <a:p>
            <a:endParaRPr lang="en-US" sz="2400" b="1" dirty="0">
              <a:solidFill>
                <a:srgbClr val="FF0000"/>
              </a:solidFill>
              <a:latin typeface="Comic Sans MS" pitchFamily="66" charset="0"/>
              <a:cs typeface="Times New Roman" pitchFamily="18" charset="0"/>
            </a:endParaRPr>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291317" y="3976172"/>
            <a:ext cx="1510314" cy="856315"/>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76605" y="2320412"/>
            <a:ext cx="3038796" cy="657824"/>
          </a:xfrm>
          <a:prstGeom prst="rect">
            <a:avLst/>
          </a:prstGeom>
        </p:spPr>
      </p:pic>
      <p:sp>
        <p:nvSpPr>
          <p:cNvPr id="8" name="TextBox 7"/>
          <p:cNvSpPr txBox="1"/>
          <p:nvPr/>
        </p:nvSpPr>
        <p:spPr>
          <a:xfrm>
            <a:off x="5876605" y="3606840"/>
            <a:ext cx="1082348" cy="369332"/>
          </a:xfrm>
          <a:prstGeom prst="rect">
            <a:avLst/>
          </a:prstGeom>
          <a:noFill/>
        </p:spPr>
        <p:txBody>
          <a:bodyPr wrap="none" rtlCol="0">
            <a:spAutoFit/>
          </a:bodyPr>
          <a:lstStyle/>
          <a:p>
            <a:r>
              <a:rPr lang="en-US" b="1" dirty="0" smtClean="0">
                <a:solidFill>
                  <a:srgbClr val="FF0000"/>
                </a:solidFill>
                <a:latin typeface="Comic Sans MS" charset="0"/>
                <a:ea typeface="Comic Sans MS" charset="0"/>
                <a:cs typeface="Comic Sans MS" charset="0"/>
              </a:rPr>
              <a:t>Weight </a:t>
            </a:r>
            <a:endParaRPr lang="en-US" b="1" dirty="0">
              <a:solidFill>
                <a:srgbClr val="FF0000"/>
              </a:solidFill>
              <a:latin typeface="Comic Sans MS" charset="0"/>
              <a:ea typeface="Comic Sans MS" charset="0"/>
              <a:cs typeface="Comic Sans MS" charset="0"/>
            </a:endParaRPr>
          </a:p>
        </p:txBody>
      </p:sp>
      <p:pic>
        <p:nvPicPr>
          <p:cNvPr id="2" name="Picture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6798" y="1950661"/>
            <a:ext cx="4716726" cy="4747304"/>
          </a:xfrm>
          <a:prstGeom prst="rect">
            <a:avLst/>
          </a:prstGeom>
        </p:spPr>
      </p:pic>
      <p:sp>
        <p:nvSpPr>
          <p:cNvPr id="3" name="Rectangle 2"/>
          <p:cNvSpPr/>
          <p:nvPr/>
        </p:nvSpPr>
        <p:spPr>
          <a:xfrm>
            <a:off x="1264395" y="6324600"/>
            <a:ext cx="1859805" cy="276999"/>
          </a:xfrm>
          <a:prstGeom prst="rect">
            <a:avLst/>
          </a:prstGeom>
        </p:spPr>
        <p:txBody>
          <a:bodyPr wrap="none">
            <a:spAutoFit/>
          </a:bodyPr>
          <a:lstStyle/>
          <a:p>
            <a:r>
              <a:rPr lang="en-US" sz="1200" b="1" dirty="0">
                <a:latin typeface="Comic Sans MS" pitchFamily="66" charset="0"/>
                <a:cs typeface="Times New Roman" pitchFamily="18" charset="0"/>
              </a:rPr>
              <a:t>Conventional </a:t>
            </a:r>
            <a:r>
              <a:rPr lang="en-US" sz="1200" b="1" dirty="0" smtClean="0">
                <a:latin typeface="Comic Sans MS" pitchFamily="66" charset="0"/>
                <a:cs typeface="Times New Roman" pitchFamily="18" charset="0"/>
              </a:rPr>
              <a:t>estimate:</a:t>
            </a:r>
            <a:endParaRPr lang="en-US" sz="1200" dirty="0"/>
          </a:p>
        </p:txBody>
      </p:sp>
    </p:spTree>
    <p:extLst>
      <p:ext uri="{BB962C8B-B14F-4D97-AF65-F5344CB8AC3E}">
        <p14:creationId xmlns:p14="http://schemas.microsoft.com/office/powerpoint/2010/main" val="4121646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799" y="381000"/>
            <a:ext cx="8534401" cy="1200329"/>
          </a:xfrm>
          <a:prstGeom prst="rect">
            <a:avLst/>
          </a:prstGeom>
        </p:spPr>
        <p:txBody>
          <a:bodyPr wrap="square">
            <a:spAutoFit/>
          </a:bodyPr>
          <a:lstStyle/>
          <a:p>
            <a:r>
              <a:rPr lang="en-US" sz="2400" b="1" dirty="0">
                <a:solidFill>
                  <a:srgbClr val="FF0000"/>
                </a:solidFill>
                <a:latin typeface="Comic Sans MS" pitchFamily="66" charset="0"/>
                <a:cs typeface="Times New Roman" pitchFamily="18" charset="0"/>
              </a:rPr>
              <a:t>Model performance </a:t>
            </a:r>
            <a:r>
              <a:rPr lang="en-US" sz="2400" b="1" dirty="0" smtClean="0">
                <a:solidFill>
                  <a:srgbClr val="FF0000"/>
                </a:solidFill>
                <a:latin typeface="Comic Sans MS" pitchFamily="66" charset="0"/>
                <a:cs typeface="Times New Roman" pitchFamily="18" charset="0"/>
              </a:rPr>
              <a:t>assessment</a:t>
            </a:r>
          </a:p>
          <a:p>
            <a:r>
              <a:rPr lang="en-US" sz="2400" b="1" dirty="0">
                <a:solidFill>
                  <a:srgbClr val="FF0000"/>
                </a:solidFill>
                <a:latin typeface="Comic Sans MS" pitchFamily="66" charset="0"/>
                <a:cs typeface="Times New Roman" pitchFamily="18" charset="0"/>
              </a:rPr>
              <a:t> </a:t>
            </a:r>
            <a:r>
              <a:rPr lang="en-US" sz="2400" b="1" dirty="0" smtClean="0">
                <a:solidFill>
                  <a:srgbClr val="FF0000"/>
                </a:solidFill>
                <a:latin typeface="Comic Sans MS" pitchFamily="66" charset="0"/>
                <a:cs typeface="Times New Roman" pitchFamily="18" charset="0"/>
              </a:rPr>
              <a:t>   </a:t>
            </a:r>
            <a:endParaRPr lang="en-US" sz="2400" b="1" dirty="0">
              <a:solidFill>
                <a:srgbClr val="FF0000"/>
              </a:solidFill>
              <a:latin typeface="Comic Sans MS" pitchFamily="66" charset="0"/>
              <a:cs typeface="Times New Roman" pitchFamily="18" charset="0"/>
            </a:endParaRPr>
          </a:p>
          <a:p>
            <a:endParaRPr lang="en-US" sz="2400" b="1" dirty="0">
              <a:solidFill>
                <a:srgbClr val="FF0000"/>
              </a:solidFill>
              <a:latin typeface="Comic Sans MS" pitchFamily="66" charset="0"/>
              <a:cs typeface="Times New Roman" pitchFamily="18" charset="0"/>
            </a:endParaRPr>
          </a:p>
        </p:txBody>
      </p:sp>
      <p:sp>
        <p:nvSpPr>
          <p:cNvPr id="6" name="TextBox 5"/>
          <p:cNvSpPr txBox="1"/>
          <p:nvPr/>
        </p:nvSpPr>
        <p:spPr>
          <a:xfrm>
            <a:off x="609600" y="1066800"/>
            <a:ext cx="3886200" cy="369332"/>
          </a:xfrm>
          <a:prstGeom prst="rect">
            <a:avLst/>
          </a:prstGeom>
          <a:noFill/>
        </p:spPr>
        <p:txBody>
          <a:bodyPr wrap="square" rtlCol="0">
            <a:spAutoFit/>
          </a:bodyPr>
          <a:lstStyle/>
          <a:p>
            <a:r>
              <a:rPr lang="en-US" b="1" dirty="0" smtClean="0">
                <a:solidFill>
                  <a:srgbClr val="FF0000"/>
                </a:solidFill>
                <a:latin typeface="Comic Sans MS" charset="0"/>
                <a:ea typeface="Comic Sans MS" charset="0"/>
                <a:cs typeface="Comic Sans MS" charset="0"/>
              </a:rPr>
              <a:t>Liver ASE: gold standard</a:t>
            </a:r>
            <a:endParaRPr lang="en-US" b="1" dirty="0">
              <a:solidFill>
                <a:srgbClr val="FF0000"/>
              </a:solidFill>
              <a:latin typeface="Comic Sans MS" charset="0"/>
              <a:ea typeface="Comic Sans MS" charset="0"/>
              <a:cs typeface="Comic Sans MS" charset="0"/>
            </a:endParaRPr>
          </a:p>
        </p:txBody>
      </p:sp>
      <p:sp>
        <p:nvSpPr>
          <p:cNvPr id="4" name="Rectangle 3"/>
          <p:cNvSpPr/>
          <p:nvPr/>
        </p:nvSpPr>
        <p:spPr>
          <a:xfrm>
            <a:off x="1243530" y="6135469"/>
            <a:ext cx="6681269" cy="646331"/>
          </a:xfrm>
          <a:prstGeom prst="rect">
            <a:avLst/>
          </a:prstGeom>
        </p:spPr>
        <p:txBody>
          <a:bodyPr wrap="square">
            <a:spAutoFit/>
          </a:bodyPr>
          <a:lstStyle/>
          <a:p>
            <a:r>
              <a:rPr lang="en-US" dirty="0" smtClean="0">
                <a:latin typeface="Comic Sans MS" charset="0"/>
                <a:ea typeface="Comic Sans MS" charset="0"/>
                <a:cs typeface="Comic Sans MS" charset="0"/>
              </a:rPr>
              <a:t>The median of </a:t>
            </a:r>
            <a:r>
              <a:rPr lang="en-US" dirty="0">
                <a:latin typeface="Comic Sans MS" charset="0"/>
                <a:ea typeface="Comic Sans MS" charset="0"/>
                <a:cs typeface="Comic Sans MS" charset="0"/>
              </a:rPr>
              <a:t>negative log P values is much larger in genes </a:t>
            </a:r>
            <a:r>
              <a:rPr lang="en-US" dirty="0" smtClean="0">
                <a:latin typeface="Comic Sans MS" charset="0"/>
                <a:ea typeface="Comic Sans MS" charset="0"/>
                <a:cs typeface="Comic Sans MS" charset="0"/>
              </a:rPr>
              <a:t>with ASE genes than the non-ASE genes.</a:t>
            </a:r>
            <a:endParaRPr lang="en-US" dirty="0">
              <a:latin typeface="Comic Sans MS" charset="0"/>
              <a:ea typeface="Comic Sans MS" charset="0"/>
              <a:cs typeface="Comic Sans MS" charset="0"/>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1104" y="1817455"/>
            <a:ext cx="6391192" cy="4081888"/>
          </a:xfrm>
          <a:prstGeom prst="rect">
            <a:avLst/>
          </a:prstGeom>
        </p:spPr>
      </p:pic>
      <p:sp>
        <p:nvSpPr>
          <p:cNvPr id="8" name="TextBox 7"/>
          <p:cNvSpPr txBox="1"/>
          <p:nvPr/>
        </p:nvSpPr>
        <p:spPr>
          <a:xfrm>
            <a:off x="706572" y="1657290"/>
            <a:ext cx="370614" cy="400110"/>
          </a:xfrm>
          <a:prstGeom prst="rect">
            <a:avLst/>
          </a:prstGeom>
          <a:noFill/>
        </p:spPr>
        <p:txBody>
          <a:bodyPr wrap="none" rtlCol="0">
            <a:spAutoFit/>
          </a:bodyPr>
          <a:lstStyle/>
          <a:p>
            <a:r>
              <a:rPr lang="en-US" sz="2000" b="1" dirty="0" smtClean="0"/>
              <a:t>A</a:t>
            </a:r>
            <a:endParaRPr lang="en-US" sz="2000" b="1" dirty="0"/>
          </a:p>
        </p:txBody>
      </p:sp>
      <p:sp>
        <p:nvSpPr>
          <p:cNvPr id="9" name="TextBox 8"/>
          <p:cNvSpPr txBox="1"/>
          <p:nvPr/>
        </p:nvSpPr>
        <p:spPr>
          <a:xfrm>
            <a:off x="3972786" y="1653987"/>
            <a:ext cx="370614" cy="400110"/>
          </a:xfrm>
          <a:prstGeom prst="rect">
            <a:avLst/>
          </a:prstGeom>
          <a:noFill/>
        </p:spPr>
        <p:txBody>
          <a:bodyPr wrap="none" rtlCol="0">
            <a:spAutoFit/>
          </a:bodyPr>
          <a:lstStyle/>
          <a:p>
            <a:r>
              <a:rPr lang="en-US" sz="2000" b="1" dirty="0"/>
              <a:t>B</a:t>
            </a:r>
          </a:p>
        </p:txBody>
      </p:sp>
      <p:sp>
        <p:nvSpPr>
          <p:cNvPr id="2" name="Rectangle 1"/>
          <p:cNvSpPr/>
          <p:nvPr/>
        </p:nvSpPr>
        <p:spPr>
          <a:xfrm>
            <a:off x="7446828" y="3087469"/>
            <a:ext cx="1537600" cy="646331"/>
          </a:xfrm>
          <a:prstGeom prst="rect">
            <a:avLst/>
          </a:prstGeom>
        </p:spPr>
        <p:txBody>
          <a:bodyPr wrap="none">
            <a:spAutoFit/>
          </a:bodyPr>
          <a:lstStyle/>
          <a:p>
            <a:r>
              <a:rPr lang="en-US" dirty="0" smtClean="0">
                <a:latin typeface="Comic Sans MS" pitchFamily="66" charset="0"/>
                <a:cs typeface="Times New Roman" pitchFamily="18" charset="0"/>
              </a:rPr>
              <a:t>Conventional</a:t>
            </a:r>
            <a:endParaRPr lang="zh-CN" altLang="en-US" dirty="0" smtClean="0">
              <a:latin typeface="Comic Sans MS" pitchFamily="66" charset="0"/>
              <a:cs typeface="Times New Roman" pitchFamily="18" charset="0"/>
            </a:endParaRPr>
          </a:p>
          <a:p>
            <a:r>
              <a:rPr lang="en-US" altLang="zh-CN" dirty="0" smtClean="0">
                <a:latin typeface="Comic Sans MS" pitchFamily="66" charset="0"/>
                <a:cs typeface="Times New Roman" pitchFamily="18" charset="0"/>
              </a:rPr>
              <a:t>analysis</a:t>
            </a:r>
            <a:endParaRPr lang="en-US" dirty="0"/>
          </a:p>
        </p:txBody>
      </p:sp>
    </p:spTree>
    <p:extLst>
      <p:ext uri="{BB962C8B-B14F-4D97-AF65-F5344CB8AC3E}">
        <p14:creationId xmlns:p14="http://schemas.microsoft.com/office/powerpoint/2010/main" val="1658933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06787" y="1615305"/>
            <a:ext cx="4084320" cy="4084320"/>
          </a:xfrm>
          <a:prstGeom prst="rect">
            <a:avLst/>
          </a:prstGeom>
        </p:spPr>
      </p:pic>
      <p:pic>
        <p:nvPicPr>
          <p:cNvPr id="27" name="Picture 2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2880" y="1725990"/>
            <a:ext cx="4400924" cy="4572000"/>
          </a:xfrm>
          <a:prstGeom prst="rect">
            <a:avLst/>
          </a:prstGeom>
        </p:spPr>
      </p:pic>
      <p:pic>
        <p:nvPicPr>
          <p:cNvPr id="26" name="Picture 2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2880" y="1725990"/>
            <a:ext cx="4400924" cy="4572000"/>
          </a:xfrm>
          <a:prstGeom prst="rect">
            <a:avLst/>
          </a:prstGeom>
        </p:spPr>
      </p:pic>
      <p:pic>
        <p:nvPicPr>
          <p:cNvPr id="25" name="Picture 2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82880" y="1725990"/>
            <a:ext cx="4400924" cy="4572000"/>
          </a:xfrm>
          <a:prstGeom prst="rect">
            <a:avLst/>
          </a:prstGeom>
        </p:spPr>
      </p:pic>
      <p:sp>
        <p:nvSpPr>
          <p:cNvPr id="6" name="Rectangle 5"/>
          <p:cNvSpPr/>
          <p:nvPr/>
        </p:nvSpPr>
        <p:spPr>
          <a:xfrm>
            <a:off x="358588" y="457200"/>
            <a:ext cx="7696200" cy="738664"/>
          </a:xfrm>
          <a:prstGeom prst="rect">
            <a:avLst/>
          </a:prstGeom>
        </p:spPr>
        <p:txBody>
          <a:bodyPr wrap="square">
            <a:spAutoFit/>
          </a:bodyPr>
          <a:lstStyle/>
          <a:p>
            <a:r>
              <a:rPr lang="en-US" sz="2400" b="1" dirty="0">
                <a:solidFill>
                  <a:srgbClr val="FF0000"/>
                </a:solidFill>
                <a:latin typeface="Comic Sans MS" pitchFamily="66" charset="0"/>
                <a:cs typeface="Times New Roman" pitchFamily="18" charset="0"/>
              </a:rPr>
              <a:t>Comparison of </a:t>
            </a:r>
            <a:r>
              <a:rPr lang="en-US" sz="2400" b="1" dirty="0" smtClean="0">
                <a:solidFill>
                  <a:srgbClr val="FF0000"/>
                </a:solidFill>
                <a:latin typeface="Comic Sans MS" pitchFamily="66" charset="0"/>
                <a:cs typeface="Times New Roman" pitchFamily="18" charset="0"/>
              </a:rPr>
              <a:t>TA-</a:t>
            </a:r>
            <a:r>
              <a:rPr lang="en-US" sz="2400" b="1" dirty="0" err="1" smtClean="0">
                <a:solidFill>
                  <a:srgbClr val="FF0000"/>
                </a:solidFill>
                <a:latin typeface="Comic Sans MS" pitchFamily="66" charset="0"/>
                <a:cs typeface="Times New Roman" pitchFamily="18" charset="0"/>
              </a:rPr>
              <a:t>eQTL</a:t>
            </a:r>
            <a:r>
              <a:rPr lang="en-US" sz="2400" b="1" dirty="0" smtClean="0">
                <a:solidFill>
                  <a:srgbClr val="FF0000"/>
                </a:solidFill>
                <a:latin typeface="Comic Sans MS" pitchFamily="66" charset="0"/>
                <a:cs typeface="Times New Roman" pitchFamily="18" charset="0"/>
              </a:rPr>
              <a:t> </a:t>
            </a:r>
            <a:r>
              <a:rPr lang="en-US" sz="2400" b="1" dirty="0">
                <a:solidFill>
                  <a:srgbClr val="FF0000"/>
                </a:solidFill>
                <a:latin typeface="Comic Sans MS" pitchFamily="66" charset="0"/>
                <a:cs typeface="Times New Roman" pitchFamily="18" charset="0"/>
              </a:rPr>
              <a:t>with </a:t>
            </a:r>
            <a:r>
              <a:rPr lang="en-US" sz="2400" b="1" dirty="0" smtClean="0">
                <a:solidFill>
                  <a:srgbClr val="FF0000"/>
                </a:solidFill>
                <a:latin typeface="Comic Sans MS" pitchFamily="66" charset="0"/>
                <a:cs typeface="Times New Roman" pitchFamily="18" charset="0"/>
              </a:rPr>
              <a:t>other methods</a:t>
            </a:r>
            <a:endParaRPr lang="en-US" sz="2400" b="1" dirty="0">
              <a:solidFill>
                <a:srgbClr val="FF0000"/>
              </a:solidFill>
              <a:latin typeface="Comic Sans MS" pitchFamily="66" charset="0"/>
              <a:cs typeface="Times New Roman" pitchFamily="18" charset="0"/>
            </a:endParaRPr>
          </a:p>
          <a:p>
            <a:endParaRPr lang="en-US" dirty="0"/>
          </a:p>
        </p:txBody>
      </p:sp>
      <p:pic>
        <p:nvPicPr>
          <p:cNvPr id="24" name="Picture 2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82880" y="1725990"/>
            <a:ext cx="4400924" cy="4572000"/>
          </a:xfrm>
          <a:prstGeom prst="rect">
            <a:avLst/>
          </a:prstGeom>
        </p:spPr>
      </p:pic>
      <p:pic>
        <p:nvPicPr>
          <p:cNvPr id="23" name="Picture 22"/>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82880" y="1725990"/>
            <a:ext cx="4400924" cy="4572000"/>
          </a:xfrm>
          <a:prstGeom prst="rect">
            <a:avLst/>
          </a:prstGeom>
        </p:spPr>
      </p:pic>
      <p:sp>
        <p:nvSpPr>
          <p:cNvPr id="29" name="Rectangle 28"/>
          <p:cNvSpPr/>
          <p:nvPr/>
        </p:nvSpPr>
        <p:spPr>
          <a:xfrm>
            <a:off x="5257800" y="5736240"/>
            <a:ext cx="2958952" cy="369332"/>
          </a:xfrm>
          <a:prstGeom prst="rect">
            <a:avLst/>
          </a:prstGeom>
        </p:spPr>
        <p:txBody>
          <a:bodyPr wrap="none">
            <a:spAutoFit/>
          </a:bodyPr>
          <a:lstStyle/>
          <a:p>
            <a:r>
              <a:rPr lang="en-US" b="1" dirty="0">
                <a:solidFill>
                  <a:srgbClr val="FF0000"/>
                </a:solidFill>
                <a:latin typeface=""/>
              </a:rPr>
              <a:t>Delong’s </a:t>
            </a:r>
            <a:r>
              <a:rPr lang="en-US" altLang="zh-CN" b="1" dirty="0" smtClean="0">
                <a:solidFill>
                  <a:srgbClr val="FF0000"/>
                </a:solidFill>
                <a:latin typeface=""/>
              </a:rPr>
              <a:t>ROC</a:t>
            </a:r>
            <a:r>
              <a:rPr lang="zh-CN" altLang="en-US" b="1" dirty="0" smtClean="0">
                <a:solidFill>
                  <a:srgbClr val="FF0000"/>
                </a:solidFill>
                <a:latin typeface=""/>
              </a:rPr>
              <a:t> </a:t>
            </a:r>
            <a:r>
              <a:rPr lang="en-US" altLang="zh-CN" b="1" dirty="0" smtClean="0">
                <a:solidFill>
                  <a:srgbClr val="FF0000"/>
                </a:solidFill>
                <a:latin typeface=""/>
              </a:rPr>
              <a:t>curve</a:t>
            </a:r>
            <a:r>
              <a:rPr lang="zh-CN" altLang="en-US" b="1" dirty="0" smtClean="0">
                <a:solidFill>
                  <a:srgbClr val="FF0000"/>
                </a:solidFill>
                <a:latin typeface=""/>
              </a:rPr>
              <a:t> </a:t>
            </a:r>
            <a:r>
              <a:rPr lang="en-US" b="1" dirty="0" smtClean="0">
                <a:solidFill>
                  <a:srgbClr val="FF0000"/>
                </a:solidFill>
                <a:latin typeface=""/>
              </a:rPr>
              <a:t>test:</a:t>
            </a:r>
            <a:endParaRPr lang="en-US" b="1" dirty="0">
              <a:solidFill>
                <a:srgbClr val="FF0000"/>
              </a:solidFill>
            </a:endParaRPr>
          </a:p>
        </p:txBody>
      </p:sp>
      <p:cxnSp>
        <p:nvCxnSpPr>
          <p:cNvPr id="30" name="Straight Connector 29"/>
          <p:cNvCxnSpPr/>
          <p:nvPr/>
        </p:nvCxnSpPr>
        <p:spPr bwMode="auto">
          <a:xfrm>
            <a:off x="5791200" y="1980602"/>
            <a:ext cx="640080" cy="0"/>
          </a:xfrm>
          <a:prstGeom prst="line">
            <a:avLst/>
          </a:prstGeom>
          <a:solidFill>
            <a:schemeClr val="accent1"/>
          </a:solidFill>
          <a:ln w="15875"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a:off x="5791200" y="1967156"/>
            <a:ext cx="0" cy="16136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Straight Connector 31"/>
          <p:cNvCxnSpPr/>
          <p:nvPr/>
        </p:nvCxnSpPr>
        <p:spPr bwMode="auto">
          <a:xfrm>
            <a:off x="6418729" y="1962673"/>
            <a:ext cx="0" cy="16136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3" name="TextBox 32"/>
          <p:cNvSpPr txBox="1"/>
          <p:nvPr/>
        </p:nvSpPr>
        <p:spPr>
          <a:xfrm>
            <a:off x="5870630" y="1899920"/>
            <a:ext cx="453970" cy="369332"/>
          </a:xfrm>
          <a:prstGeom prst="rect">
            <a:avLst/>
          </a:prstGeom>
          <a:noFill/>
        </p:spPr>
        <p:txBody>
          <a:bodyPr wrap="none" rtlCol="0">
            <a:spAutoFit/>
          </a:bodyPr>
          <a:lstStyle/>
          <a:p>
            <a:r>
              <a:rPr lang="en-US" smtClean="0"/>
              <a:t>***</a:t>
            </a:r>
            <a:endParaRPr lang="en-US"/>
          </a:p>
        </p:txBody>
      </p:sp>
      <p:cxnSp>
        <p:nvCxnSpPr>
          <p:cNvPr id="34" name="Straight Connector 33"/>
          <p:cNvCxnSpPr/>
          <p:nvPr/>
        </p:nvCxnSpPr>
        <p:spPr bwMode="auto">
          <a:xfrm>
            <a:off x="5791200" y="1699992"/>
            <a:ext cx="1371600" cy="0"/>
          </a:xfrm>
          <a:prstGeom prst="line">
            <a:avLst/>
          </a:prstGeom>
          <a:solidFill>
            <a:schemeClr val="accent1"/>
          </a:solidFill>
          <a:ln w="15875" cap="flat" cmpd="sng" algn="ctr">
            <a:solidFill>
              <a:schemeClr val="tx1"/>
            </a:solidFill>
            <a:prstDash val="solid"/>
            <a:round/>
            <a:headEnd type="none" w="med" len="med"/>
            <a:tailEnd type="none" w="med" len="med"/>
          </a:ln>
          <a:effectLst/>
        </p:spPr>
      </p:cxnSp>
      <p:cxnSp>
        <p:nvCxnSpPr>
          <p:cNvPr id="35" name="Straight Connector 34"/>
          <p:cNvCxnSpPr/>
          <p:nvPr/>
        </p:nvCxnSpPr>
        <p:spPr bwMode="auto">
          <a:xfrm>
            <a:off x="5791200" y="1704475"/>
            <a:ext cx="0" cy="16136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6" name="Straight Connector 35"/>
          <p:cNvCxnSpPr/>
          <p:nvPr/>
        </p:nvCxnSpPr>
        <p:spPr bwMode="auto">
          <a:xfrm>
            <a:off x="7162800" y="1699992"/>
            <a:ext cx="0" cy="16136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7" name="TextBox 36"/>
          <p:cNvSpPr txBox="1"/>
          <p:nvPr/>
        </p:nvSpPr>
        <p:spPr>
          <a:xfrm>
            <a:off x="6341398" y="1637239"/>
            <a:ext cx="364202" cy="369332"/>
          </a:xfrm>
          <a:prstGeom prst="rect">
            <a:avLst/>
          </a:prstGeom>
          <a:noFill/>
        </p:spPr>
        <p:txBody>
          <a:bodyPr wrap="none" rtlCol="0">
            <a:spAutoFit/>
          </a:bodyPr>
          <a:lstStyle/>
          <a:p>
            <a:r>
              <a:rPr lang="en-US" smtClean="0"/>
              <a:t>**</a:t>
            </a:r>
            <a:endParaRPr lang="en-US"/>
          </a:p>
        </p:txBody>
      </p:sp>
      <p:sp>
        <p:nvSpPr>
          <p:cNvPr id="38" name="TextBox 37"/>
          <p:cNvSpPr txBox="1"/>
          <p:nvPr/>
        </p:nvSpPr>
        <p:spPr>
          <a:xfrm>
            <a:off x="5480889" y="6105572"/>
            <a:ext cx="1568058" cy="738664"/>
          </a:xfrm>
          <a:prstGeom prst="rect">
            <a:avLst/>
          </a:prstGeom>
          <a:noFill/>
        </p:spPr>
        <p:txBody>
          <a:bodyPr wrap="none" rtlCol="0">
            <a:spAutoFit/>
          </a:bodyPr>
          <a:lstStyle/>
          <a:p>
            <a:r>
              <a:rPr lang="en-US" sz="1400" dirty="0" smtClean="0"/>
              <a:t>**, P &lt; 0.01</a:t>
            </a:r>
          </a:p>
          <a:p>
            <a:r>
              <a:rPr lang="en-US" sz="1400" dirty="0" smtClean="0"/>
              <a:t>***, P &lt; 0.001</a:t>
            </a:r>
          </a:p>
          <a:p>
            <a:r>
              <a:rPr lang="en-US" sz="1400" dirty="0"/>
              <a:t>n</a:t>
            </a:r>
            <a:r>
              <a:rPr lang="en-US" sz="1400" dirty="0" smtClean="0"/>
              <a:t>s: not significant</a:t>
            </a:r>
            <a:endParaRPr lang="en-US" sz="1400" dirty="0"/>
          </a:p>
        </p:txBody>
      </p:sp>
      <p:cxnSp>
        <p:nvCxnSpPr>
          <p:cNvPr id="39" name="Straight Connector 38"/>
          <p:cNvCxnSpPr/>
          <p:nvPr/>
        </p:nvCxnSpPr>
        <p:spPr bwMode="auto">
          <a:xfrm>
            <a:off x="6553200" y="1968934"/>
            <a:ext cx="685800" cy="0"/>
          </a:xfrm>
          <a:prstGeom prst="line">
            <a:avLst/>
          </a:prstGeom>
          <a:solidFill>
            <a:schemeClr val="accent1"/>
          </a:solidFill>
          <a:ln w="15875" cap="flat" cmpd="sng" algn="ctr">
            <a:solidFill>
              <a:schemeClr val="tx1"/>
            </a:solidFill>
            <a:prstDash val="solid"/>
            <a:round/>
            <a:headEnd type="none" w="med" len="med"/>
            <a:tailEnd type="none" w="med" len="med"/>
          </a:ln>
          <a:effectLst/>
        </p:spPr>
      </p:cxnSp>
      <p:cxnSp>
        <p:nvCxnSpPr>
          <p:cNvPr id="40" name="Straight Connector 39"/>
          <p:cNvCxnSpPr/>
          <p:nvPr/>
        </p:nvCxnSpPr>
        <p:spPr bwMode="auto">
          <a:xfrm>
            <a:off x="6553200" y="1955488"/>
            <a:ext cx="0" cy="16136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1" name="Straight Connector 40"/>
          <p:cNvCxnSpPr/>
          <p:nvPr/>
        </p:nvCxnSpPr>
        <p:spPr bwMode="auto">
          <a:xfrm>
            <a:off x="7239000" y="1968934"/>
            <a:ext cx="0" cy="16136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2" name="TextBox 41"/>
          <p:cNvSpPr txBox="1"/>
          <p:nvPr/>
        </p:nvSpPr>
        <p:spPr>
          <a:xfrm>
            <a:off x="6629400" y="1847910"/>
            <a:ext cx="437940" cy="369332"/>
          </a:xfrm>
          <a:prstGeom prst="rect">
            <a:avLst/>
          </a:prstGeom>
          <a:noFill/>
        </p:spPr>
        <p:txBody>
          <a:bodyPr wrap="none" rtlCol="0">
            <a:spAutoFit/>
          </a:bodyPr>
          <a:lstStyle/>
          <a:p>
            <a:r>
              <a:rPr lang="en-US" dirty="0"/>
              <a:t> </a:t>
            </a:r>
            <a:r>
              <a:rPr lang="en-US" sz="1400" dirty="0" smtClean="0"/>
              <a:t>ns</a:t>
            </a:r>
            <a:endParaRPr lang="en-US" sz="1400" dirty="0"/>
          </a:p>
        </p:txBody>
      </p:sp>
      <p:sp>
        <p:nvSpPr>
          <p:cNvPr id="43" name="TextBox 42"/>
          <p:cNvSpPr txBox="1"/>
          <p:nvPr/>
        </p:nvSpPr>
        <p:spPr>
          <a:xfrm>
            <a:off x="76200" y="1371600"/>
            <a:ext cx="370614" cy="400110"/>
          </a:xfrm>
          <a:prstGeom prst="rect">
            <a:avLst/>
          </a:prstGeom>
          <a:noFill/>
        </p:spPr>
        <p:txBody>
          <a:bodyPr wrap="none" rtlCol="0">
            <a:spAutoFit/>
          </a:bodyPr>
          <a:lstStyle/>
          <a:p>
            <a:r>
              <a:rPr lang="en-US" sz="2000" b="1" dirty="0" smtClean="0"/>
              <a:t>A</a:t>
            </a:r>
            <a:endParaRPr lang="en-US" sz="2000" b="1" dirty="0"/>
          </a:p>
        </p:txBody>
      </p:sp>
      <p:sp>
        <p:nvSpPr>
          <p:cNvPr id="45" name="TextBox 44"/>
          <p:cNvSpPr txBox="1"/>
          <p:nvPr/>
        </p:nvSpPr>
        <p:spPr>
          <a:xfrm>
            <a:off x="4734786" y="1372781"/>
            <a:ext cx="370614" cy="400110"/>
          </a:xfrm>
          <a:prstGeom prst="rect">
            <a:avLst/>
          </a:prstGeom>
          <a:noFill/>
        </p:spPr>
        <p:txBody>
          <a:bodyPr wrap="none" rtlCol="0">
            <a:spAutoFit/>
          </a:bodyPr>
          <a:lstStyle/>
          <a:p>
            <a:r>
              <a:rPr lang="en-US" sz="2000" b="1" dirty="0"/>
              <a:t>B</a:t>
            </a:r>
          </a:p>
        </p:txBody>
      </p:sp>
    </p:spTree>
    <p:extLst>
      <p:ext uri="{BB962C8B-B14F-4D97-AF65-F5344CB8AC3E}">
        <p14:creationId xmlns:p14="http://schemas.microsoft.com/office/powerpoint/2010/main" val="709393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blinds(horizontal)">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blinds(horizontal)">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blinds(horizontal)">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blinds(horizontal)">
                                      <p:cBhvr>
                                        <p:cTn id="27" dur="500"/>
                                        <p:tgtEl>
                                          <p:spTgt spid="45"/>
                                        </p:tgtEl>
                                      </p:cBhvr>
                                    </p:animEffect>
                                  </p:childTnLst>
                                </p:cTn>
                              </p:par>
                              <p:par>
                                <p:cTn id="28" presetID="3" presetClass="entr" presetSubtype="10" fill="hold" nodeType="with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blinds(horizontal)">
                                      <p:cBhvr>
                                        <p:cTn id="30" dur="500"/>
                                        <p:tgtEl>
                                          <p:spTgt spid="44"/>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1"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blinds(horizontal)">
                                      <p:cBhvr>
                                        <p:cTn id="35" dur="500"/>
                                        <p:tgtEl>
                                          <p:spTgt spid="29"/>
                                        </p:tgtEl>
                                      </p:cBhvr>
                                    </p:animEffect>
                                  </p:childTnLst>
                                </p:cTn>
                              </p:par>
                              <p:par>
                                <p:cTn id="36" presetID="3" presetClass="entr" presetSubtype="10"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blinds(horizontal)">
                                      <p:cBhvr>
                                        <p:cTn id="38" dur="500"/>
                                        <p:tgtEl>
                                          <p:spTgt spid="30"/>
                                        </p:tgtEl>
                                      </p:cBhvr>
                                    </p:animEffect>
                                  </p:childTnLst>
                                </p:cTn>
                              </p:par>
                              <p:par>
                                <p:cTn id="39" presetID="3" presetClass="entr" presetSubtype="1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blinds(horizontal)">
                                      <p:cBhvr>
                                        <p:cTn id="41" dur="500"/>
                                        <p:tgtEl>
                                          <p:spTgt spid="31"/>
                                        </p:tgtEl>
                                      </p:cBhvr>
                                    </p:animEffect>
                                  </p:childTnLst>
                                </p:cTn>
                              </p:par>
                              <p:par>
                                <p:cTn id="42" presetID="3" presetClass="entr" presetSubtype="10" fill="hold"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blinds(horizontal)">
                                      <p:cBhvr>
                                        <p:cTn id="44" dur="500"/>
                                        <p:tgtEl>
                                          <p:spTgt spid="32"/>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blinds(horizontal)">
                                      <p:cBhvr>
                                        <p:cTn id="47" dur="500"/>
                                        <p:tgtEl>
                                          <p:spTgt spid="33"/>
                                        </p:tgtEl>
                                      </p:cBhvr>
                                    </p:animEffect>
                                  </p:childTnLst>
                                </p:cTn>
                              </p:par>
                              <p:par>
                                <p:cTn id="48" presetID="3" presetClass="entr" presetSubtype="10" fill="hold"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blinds(horizontal)">
                                      <p:cBhvr>
                                        <p:cTn id="50" dur="500"/>
                                        <p:tgtEl>
                                          <p:spTgt spid="34"/>
                                        </p:tgtEl>
                                      </p:cBhvr>
                                    </p:animEffect>
                                  </p:childTnLst>
                                </p:cTn>
                              </p:par>
                              <p:par>
                                <p:cTn id="51" presetID="3" presetClass="entr" presetSubtype="1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blinds(horizontal)">
                                      <p:cBhvr>
                                        <p:cTn id="53" dur="500"/>
                                        <p:tgtEl>
                                          <p:spTgt spid="35"/>
                                        </p:tgtEl>
                                      </p:cBhvr>
                                    </p:animEffect>
                                  </p:childTnLst>
                                </p:cTn>
                              </p:par>
                              <p:par>
                                <p:cTn id="54" presetID="3" presetClass="entr" presetSubtype="10" fill="hold" nodeType="with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blinds(horizontal)">
                                      <p:cBhvr>
                                        <p:cTn id="56" dur="500"/>
                                        <p:tgtEl>
                                          <p:spTgt spid="36"/>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blinds(horizontal)">
                                      <p:cBhvr>
                                        <p:cTn id="59" dur="500"/>
                                        <p:tgtEl>
                                          <p:spTgt spid="37"/>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blinds(horizontal)">
                                      <p:cBhvr>
                                        <p:cTn id="62" dur="500"/>
                                        <p:tgtEl>
                                          <p:spTgt spid="38"/>
                                        </p:tgtEl>
                                      </p:cBhvr>
                                    </p:animEffect>
                                  </p:childTnLst>
                                </p:cTn>
                              </p:par>
                              <p:par>
                                <p:cTn id="63" presetID="3" presetClass="entr" presetSubtype="10" fill="hold" nodeType="with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blinds(horizontal)">
                                      <p:cBhvr>
                                        <p:cTn id="65" dur="500"/>
                                        <p:tgtEl>
                                          <p:spTgt spid="39"/>
                                        </p:tgtEl>
                                      </p:cBhvr>
                                    </p:animEffect>
                                  </p:childTnLst>
                                </p:cTn>
                              </p:par>
                              <p:par>
                                <p:cTn id="66" presetID="3" presetClass="entr" presetSubtype="10" fill="hold" nodeType="with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blinds(horizontal)">
                                      <p:cBhvr>
                                        <p:cTn id="68" dur="500"/>
                                        <p:tgtEl>
                                          <p:spTgt spid="40"/>
                                        </p:tgtEl>
                                      </p:cBhvr>
                                    </p:animEffect>
                                  </p:childTnLst>
                                </p:cTn>
                              </p:par>
                              <p:par>
                                <p:cTn id="69" presetID="3" presetClass="entr" presetSubtype="10" fill="hold" nodeType="with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blinds(horizontal)">
                                      <p:cBhvr>
                                        <p:cTn id="71" dur="500"/>
                                        <p:tgtEl>
                                          <p:spTgt spid="41"/>
                                        </p:tgtEl>
                                      </p:cBhvr>
                                    </p:animEffect>
                                  </p:childTnLst>
                                </p:cTn>
                              </p:par>
                              <p:par>
                                <p:cTn id="72" presetID="3" presetClass="entr" presetSubtype="10" fill="hold" grpId="0" nodeType="withEffect">
                                  <p:stCondLst>
                                    <p:cond delay="0"/>
                                  </p:stCondLst>
                                  <p:childTnLst>
                                    <p:set>
                                      <p:cBhvr>
                                        <p:cTn id="73" dur="1" fill="hold">
                                          <p:stCondLst>
                                            <p:cond delay="0"/>
                                          </p:stCondLst>
                                        </p:cTn>
                                        <p:tgtEl>
                                          <p:spTgt spid="42"/>
                                        </p:tgtEl>
                                        <p:attrNameLst>
                                          <p:attrName>style.visibility</p:attrName>
                                        </p:attrNameLst>
                                      </p:cBhvr>
                                      <p:to>
                                        <p:strVal val="visible"/>
                                      </p:to>
                                    </p:set>
                                    <p:animEffect transition="in" filter="blinds(horizontal)">
                                      <p:cBhvr>
                                        <p:cTn id="7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1"/>
      <p:bldP spid="33" grpId="0"/>
      <p:bldP spid="37" grpId="0"/>
      <p:bldP spid="38" grpId="0"/>
      <p:bldP spid="42" grpId="0"/>
      <p:bldP spid="4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304800"/>
            <a:ext cx="7162800" cy="400110"/>
          </a:xfrm>
          <a:prstGeom prst="rect">
            <a:avLst/>
          </a:prstGeom>
        </p:spPr>
        <p:txBody>
          <a:bodyPr wrap="square">
            <a:spAutoFit/>
          </a:bodyPr>
          <a:lstStyle/>
          <a:p>
            <a:r>
              <a:rPr lang="en-US" sz="2000" b="1" dirty="0">
                <a:solidFill>
                  <a:srgbClr val="FF0000"/>
                </a:solidFill>
                <a:latin typeface="Comic Sans MS" charset="0"/>
                <a:ea typeface="Comic Sans MS" charset="0"/>
                <a:cs typeface="Comic Sans MS" charset="0"/>
              </a:rPr>
              <a:t>Model performance evaluation based on sub-sampling</a:t>
            </a:r>
          </a:p>
        </p:txBody>
      </p:sp>
      <p:sp>
        <p:nvSpPr>
          <p:cNvPr id="5" name="Rectangle 4"/>
          <p:cNvSpPr/>
          <p:nvPr/>
        </p:nvSpPr>
        <p:spPr>
          <a:xfrm>
            <a:off x="457200" y="1342578"/>
            <a:ext cx="8153400" cy="923330"/>
          </a:xfrm>
          <a:prstGeom prst="rect">
            <a:avLst/>
          </a:prstGeom>
        </p:spPr>
        <p:txBody>
          <a:bodyPr wrap="square">
            <a:spAutoFit/>
          </a:bodyPr>
          <a:lstStyle/>
          <a:p>
            <a:pPr>
              <a:lnSpc>
                <a:spcPct val="150000"/>
              </a:lnSpc>
            </a:pPr>
            <a:r>
              <a:rPr lang="en-US" dirty="0">
                <a:latin typeface="Comic Sans MS" charset="0"/>
                <a:ea typeface="Comic Sans MS" charset="0"/>
                <a:cs typeface="Comic Sans MS" charset="0"/>
              </a:rPr>
              <a:t>To address the effect </a:t>
            </a:r>
            <a:r>
              <a:rPr lang="en-US" dirty="0" smtClean="0">
                <a:latin typeface="Comic Sans MS" charset="0"/>
                <a:ea typeface="Comic Sans MS" charset="0"/>
                <a:cs typeface="Comic Sans MS" charset="0"/>
              </a:rPr>
              <a:t>of</a:t>
            </a:r>
            <a:r>
              <a:rPr lang="zh-CN" altLang="en-US" dirty="0" smtClean="0">
                <a:latin typeface="Comic Sans MS" charset="0"/>
                <a:ea typeface="Comic Sans MS" charset="0"/>
                <a:cs typeface="Comic Sans MS" charset="0"/>
              </a:rPr>
              <a:t> </a:t>
            </a:r>
            <a:r>
              <a:rPr lang="en-US" dirty="0" smtClean="0">
                <a:latin typeface="Comic Sans MS" charset="0"/>
                <a:ea typeface="Comic Sans MS" charset="0"/>
                <a:cs typeface="Comic Sans MS" charset="0"/>
              </a:rPr>
              <a:t>sample size, </a:t>
            </a:r>
            <a:r>
              <a:rPr lang="en-US" dirty="0">
                <a:latin typeface="Comic Sans MS" charset="0"/>
                <a:ea typeface="Comic Sans MS" charset="0"/>
                <a:cs typeface="Comic Sans MS" charset="0"/>
              </a:rPr>
              <a:t>we subsampled the liver gene </a:t>
            </a:r>
            <a:r>
              <a:rPr lang="en-US" dirty="0" smtClean="0">
                <a:latin typeface="Comic Sans MS" charset="0"/>
                <a:ea typeface="Comic Sans MS" charset="0"/>
                <a:cs typeface="Comic Sans MS" charset="0"/>
              </a:rPr>
              <a:t>dataset</a:t>
            </a:r>
            <a:r>
              <a:rPr lang="en-US" altLang="zh-CN" dirty="0">
                <a:latin typeface="Comic Sans MS" charset="0"/>
                <a:ea typeface="Comic Sans MS" charset="0"/>
                <a:cs typeface="Comic Sans MS" charset="0"/>
              </a:rPr>
              <a:t>:</a:t>
            </a:r>
            <a:endParaRPr lang="en-US" dirty="0">
              <a:latin typeface="Comic Sans MS" charset="0"/>
              <a:ea typeface="Comic Sans MS" charset="0"/>
              <a:cs typeface="Comic Sans MS" charset="0"/>
            </a:endParaRPr>
          </a:p>
        </p:txBody>
      </p:sp>
      <p:sp>
        <p:nvSpPr>
          <p:cNvPr id="6" name="Rectangle 5"/>
          <p:cNvSpPr/>
          <p:nvPr/>
        </p:nvSpPr>
        <p:spPr>
          <a:xfrm>
            <a:off x="990600" y="2561779"/>
            <a:ext cx="7620000" cy="3416320"/>
          </a:xfrm>
          <a:prstGeom prst="rect">
            <a:avLst/>
          </a:prstGeom>
        </p:spPr>
        <p:txBody>
          <a:bodyPr wrap="square">
            <a:spAutoFit/>
          </a:bodyPr>
          <a:lstStyle/>
          <a:p>
            <a:pPr marL="285750" indent="-285750">
              <a:lnSpc>
                <a:spcPct val="150000"/>
              </a:lnSpc>
              <a:buClr>
                <a:srgbClr val="FF0000"/>
              </a:buClr>
              <a:buFont typeface="Wingdings" charset="2"/>
              <a:buChar char="Ø"/>
            </a:pPr>
            <a:r>
              <a:rPr lang="en-US" altLang="zh-CN" dirty="0" smtClean="0">
                <a:latin typeface="Comic Sans MS" charset="0"/>
                <a:ea typeface="Comic Sans MS" charset="0"/>
                <a:cs typeface="Comic Sans MS" charset="0"/>
              </a:rPr>
              <a:t>Reduce</a:t>
            </a:r>
            <a:r>
              <a:rPr lang="zh-CN" altLang="en-US" dirty="0" smtClean="0">
                <a:latin typeface="Comic Sans MS" charset="0"/>
                <a:ea typeface="Comic Sans MS" charset="0"/>
                <a:cs typeface="Comic Sans MS" charset="0"/>
              </a:rPr>
              <a:t> </a:t>
            </a:r>
            <a:r>
              <a:rPr lang="en-US" altLang="zh-CN" dirty="0" smtClean="0">
                <a:latin typeface="Comic Sans MS" charset="0"/>
                <a:ea typeface="Comic Sans MS" charset="0"/>
                <a:cs typeface="Comic Sans MS" charset="0"/>
              </a:rPr>
              <a:t>sample</a:t>
            </a:r>
            <a:r>
              <a:rPr lang="zh-CN" altLang="en-US" dirty="0" smtClean="0">
                <a:latin typeface="Comic Sans MS" charset="0"/>
                <a:ea typeface="Comic Sans MS" charset="0"/>
                <a:cs typeface="Comic Sans MS" charset="0"/>
              </a:rPr>
              <a:t> </a:t>
            </a:r>
            <a:r>
              <a:rPr lang="en-US" altLang="zh-CN" dirty="0" smtClean="0">
                <a:latin typeface="Comic Sans MS" charset="0"/>
                <a:ea typeface="Comic Sans MS" charset="0"/>
                <a:cs typeface="Comic Sans MS" charset="0"/>
              </a:rPr>
              <a:t>size</a:t>
            </a:r>
            <a:r>
              <a:rPr lang="zh-CN" altLang="en-US" dirty="0" smtClean="0">
                <a:latin typeface="Comic Sans MS" charset="0"/>
                <a:ea typeface="Comic Sans MS" charset="0"/>
                <a:cs typeface="Comic Sans MS" charset="0"/>
              </a:rPr>
              <a:t> </a:t>
            </a:r>
            <a:r>
              <a:rPr lang="en-US" altLang="zh-CN" dirty="0" smtClean="0">
                <a:latin typeface="Comic Sans MS" charset="0"/>
                <a:ea typeface="Comic Sans MS" charset="0"/>
                <a:cs typeface="Comic Sans MS" charset="0"/>
              </a:rPr>
              <a:t>of</a:t>
            </a:r>
            <a:r>
              <a:rPr lang="zh-CN" altLang="en-US" dirty="0" smtClean="0">
                <a:latin typeface="Comic Sans MS" charset="0"/>
                <a:ea typeface="Comic Sans MS" charset="0"/>
                <a:cs typeface="Comic Sans MS" charset="0"/>
              </a:rPr>
              <a:t> </a:t>
            </a:r>
            <a:r>
              <a:rPr lang="en-US" altLang="zh-CN" dirty="0" smtClean="0">
                <a:latin typeface="Comic Sans MS" charset="0"/>
                <a:ea typeface="Comic Sans MS" charset="0"/>
                <a:cs typeface="Comic Sans MS" charset="0"/>
              </a:rPr>
              <a:t>liver</a:t>
            </a:r>
            <a:r>
              <a:rPr lang="zh-CN" altLang="en-US" dirty="0" smtClean="0">
                <a:latin typeface="Comic Sans MS" charset="0"/>
                <a:ea typeface="Comic Sans MS" charset="0"/>
                <a:cs typeface="Comic Sans MS" charset="0"/>
              </a:rPr>
              <a:t> </a:t>
            </a:r>
            <a:r>
              <a:rPr lang="en-US" altLang="zh-CN" dirty="0" smtClean="0">
                <a:latin typeface="Comic Sans MS" charset="0"/>
                <a:ea typeface="Comic Sans MS" charset="0"/>
                <a:cs typeface="Comic Sans MS" charset="0"/>
              </a:rPr>
              <a:t>gene</a:t>
            </a:r>
            <a:r>
              <a:rPr lang="zh-CN" altLang="en-US" dirty="0" smtClean="0">
                <a:latin typeface="Comic Sans MS" charset="0"/>
                <a:ea typeface="Comic Sans MS" charset="0"/>
                <a:cs typeface="Comic Sans MS" charset="0"/>
              </a:rPr>
              <a:t> </a:t>
            </a:r>
            <a:r>
              <a:rPr lang="en-US" altLang="zh-CN" dirty="0" smtClean="0">
                <a:latin typeface="Comic Sans MS" charset="0"/>
                <a:ea typeface="Comic Sans MS" charset="0"/>
                <a:cs typeface="Comic Sans MS" charset="0"/>
              </a:rPr>
              <a:t>dataset:</a:t>
            </a:r>
            <a:endParaRPr lang="zh-CN" altLang="en-US" dirty="0" smtClean="0">
              <a:latin typeface="Comic Sans MS" charset="0"/>
              <a:ea typeface="Comic Sans MS" charset="0"/>
              <a:cs typeface="Comic Sans MS" charset="0"/>
            </a:endParaRPr>
          </a:p>
          <a:p>
            <a:pPr marL="285750" indent="-285750">
              <a:lnSpc>
                <a:spcPct val="150000"/>
              </a:lnSpc>
              <a:buClr>
                <a:srgbClr val="FF0000"/>
              </a:buClr>
              <a:buFont typeface="Wingdings" charset="2"/>
              <a:buChar char="Ø"/>
            </a:pPr>
            <a:endParaRPr lang="zh-CN" altLang="en-US" dirty="0" smtClean="0">
              <a:latin typeface="Comic Sans MS" charset="0"/>
              <a:ea typeface="Comic Sans MS" charset="0"/>
              <a:cs typeface="Comic Sans MS" charset="0"/>
            </a:endParaRPr>
          </a:p>
          <a:p>
            <a:pPr marL="285750" indent="-285750">
              <a:lnSpc>
                <a:spcPct val="150000"/>
              </a:lnSpc>
              <a:buClr>
                <a:srgbClr val="FF0000"/>
              </a:buClr>
              <a:buFont typeface="Wingdings" charset="2"/>
              <a:buChar char="Ø"/>
            </a:pPr>
            <a:endParaRPr lang="zh-CN" altLang="en-US" dirty="0">
              <a:latin typeface="Comic Sans MS" charset="0"/>
              <a:ea typeface="Comic Sans MS" charset="0"/>
              <a:cs typeface="Comic Sans MS" charset="0"/>
            </a:endParaRPr>
          </a:p>
          <a:p>
            <a:pPr marL="285750" indent="-285750">
              <a:lnSpc>
                <a:spcPct val="150000"/>
              </a:lnSpc>
              <a:buClr>
                <a:srgbClr val="FF0000"/>
              </a:buClr>
              <a:buFont typeface="Wingdings" charset="2"/>
              <a:buChar char="Ø"/>
            </a:pPr>
            <a:endParaRPr lang="en-US" altLang="zh-CN" dirty="0" smtClean="0">
              <a:latin typeface="Comic Sans MS" charset="0"/>
              <a:ea typeface="Comic Sans MS" charset="0"/>
              <a:cs typeface="Comic Sans MS" charset="0"/>
            </a:endParaRPr>
          </a:p>
          <a:p>
            <a:pPr marL="285750" indent="-285750">
              <a:lnSpc>
                <a:spcPct val="150000"/>
              </a:lnSpc>
              <a:buClr>
                <a:srgbClr val="FF0000"/>
              </a:buClr>
              <a:buFont typeface="Wingdings" charset="2"/>
              <a:buChar char="Ø"/>
            </a:pPr>
            <a:r>
              <a:rPr lang="en-US" altLang="zh-CN" dirty="0" smtClean="0">
                <a:latin typeface="Comic Sans MS" charset="0"/>
                <a:ea typeface="Comic Sans MS" charset="0"/>
                <a:cs typeface="Comic Sans MS" charset="0"/>
              </a:rPr>
              <a:t>M</a:t>
            </a:r>
            <a:r>
              <a:rPr lang="en-US" dirty="0" smtClean="0">
                <a:latin typeface="Comic Sans MS" charset="0"/>
                <a:ea typeface="Comic Sans MS" charset="0"/>
                <a:cs typeface="Comic Sans MS" charset="0"/>
              </a:rPr>
              <a:t>aintain </a:t>
            </a:r>
            <a:r>
              <a:rPr lang="en-US" dirty="0">
                <a:latin typeface="Comic Sans MS" charset="0"/>
                <a:ea typeface="Comic Sans MS" charset="0"/>
                <a:cs typeface="Comic Sans MS" charset="0"/>
              </a:rPr>
              <a:t>the prior information from the complete lung </a:t>
            </a:r>
            <a:r>
              <a:rPr lang="en-US" dirty="0" err="1">
                <a:latin typeface="Comic Sans MS" charset="0"/>
                <a:ea typeface="Comic Sans MS" charset="0"/>
                <a:cs typeface="Comic Sans MS" charset="0"/>
              </a:rPr>
              <a:t>eQTL</a:t>
            </a:r>
            <a:r>
              <a:rPr lang="en-US" dirty="0">
                <a:latin typeface="Comic Sans MS" charset="0"/>
                <a:ea typeface="Comic Sans MS" charset="0"/>
                <a:cs typeface="Comic Sans MS" charset="0"/>
              </a:rPr>
              <a:t> data </a:t>
            </a:r>
            <a:r>
              <a:rPr lang="en-US" dirty="0" smtClean="0">
                <a:latin typeface="Comic Sans MS" charset="0"/>
                <a:ea typeface="Comic Sans MS" charset="0"/>
                <a:cs typeface="Comic Sans MS" charset="0"/>
              </a:rPr>
              <a:t>analysis;</a:t>
            </a:r>
            <a:endParaRPr lang="zh-CN" altLang="en-US" dirty="0" smtClean="0">
              <a:latin typeface="Comic Sans MS" charset="0"/>
              <a:ea typeface="Comic Sans MS" charset="0"/>
              <a:cs typeface="Comic Sans MS" charset="0"/>
            </a:endParaRPr>
          </a:p>
          <a:p>
            <a:pPr marL="285750" indent="-285750">
              <a:lnSpc>
                <a:spcPct val="150000"/>
              </a:lnSpc>
              <a:buClr>
                <a:srgbClr val="FF0000"/>
              </a:buClr>
              <a:buFont typeface="Wingdings" charset="2"/>
              <a:buChar char="Ø"/>
            </a:pPr>
            <a:endParaRPr lang="zh-CN" altLang="en-US" dirty="0">
              <a:latin typeface="Comic Sans MS" charset="0"/>
              <a:ea typeface="Comic Sans MS" charset="0"/>
              <a:cs typeface="Comic Sans MS" charset="0"/>
            </a:endParaRPr>
          </a:p>
          <a:p>
            <a:pPr marL="285750" indent="-285750">
              <a:lnSpc>
                <a:spcPct val="150000"/>
              </a:lnSpc>
              <a:buClr>
                <a:srgbClr val="FF0000"/>
              </a:buClr>
              <a:buFont typeface="Wingdings" charset="2"/>
              <a:buChar char="Ø"/>
            </a:pPr>
            <a:r>
              <a:rPr lang="en-US" altLang="zh-CN" dirty="0" smtClean="0">
                <a:latin typeface="Comic Sans MS" charset="0"/>
                <a:ea typeface="Comic Sans MS" charset="0"/>
                <a:cs typeface="Comic Sans MS" charset="0"/>
              </a:rPr>
              <a:t>Compare</a:t>
            </a:r>
            <a:r>
              <a:rPr lang="zh-CN" altLang="en-US" dirty="0" smtClean="0">
                <a:latin typeface="Comic Sans MS" charset="0"/>
                <a:ea typeface="Comic Sans MS" charset="0"/>
                <a:cs typeface="Comic Sans MS" charset="0"/>
              </a:rPr>
              <a:t> </a:t>
            </a:r>
            <a:r>
              <a:rPr lang="en-US" altLang="zh-CN" dirty="0" smtClean="0">
                <a:latin typeface="Comic Sans MS" charset="0"/>
                <a:ea typeface="Comic Sans MS" charset="0"/>
                <a:cs typeface="Comic Sans MS" charset="0"/>
              </a:rPr>
              <a:t>model</a:t>
            </a:r>
            <a:r>
              <a:rPr lang="zh-CN" altLang="en-US" dirty="0" smtClean="0">
                <a:latin typeface="Comic Sans MS" charset="0"/>
                <a:ea typeface="Comic Sans MS" charset="0"/>
                <a:cs typeface="Comic Sans MS" charset="0"/>
              </a:rPr>
              <a:t> </a:t>
            </a:r>
            <a:r>
              <a:rPr lang="en-US" altLang="zh-CN" dirty="0" smtClean="0">
                <a:latin typeface="Comic Sans MS" charset="0"/>
                <a:ea typeface="Comic Sans MS" charset="0"/>
                <a:cs typeface="Comic Sans MS" charset="0"/>
              </a:rPr>
              <a:t>performances.</a:t>
            </a:r>
            <a:endParaRPr lang="en-US" dirty="0">
              <a:latin typeface="Comic Sans MS" charset="0"/>
              <a:ea typeface="Comic Sans MS" charset="0"/>
              <a:cs typeface="Comic Sans MS" charset="0"/>
            </a:endParaRPr>
          </a:p>
        </p:txBody>
      </p:sp>
      <p:sp>
        <p:nvSpPr>
          <p:cNvPr id="10" name="Rectangle 9"/>
          <p:cNvSpPr/>
          <p:nvPr/>
        </p:nvSpPr>
        <p:spPr>
          <a:xfrm>
            <a:off x="2554548" y="3044983"/>
            <a:ext cx="322524" cy="369332"/>
          </a:xfrm>
          <a:prstGeom prst="rect">
            <a:avLst/>
          </a:prstGeom>
        </p:spPr>
        <p:txBody>
          <a:bodyPr wrap="none">
            <a:spAutoFit/>
          </a:bodyPr>
          <a:lstStyle/>
          <a:p>
            <a:r>
              <a:rPr lang="zh-CN" altLang="en-US" dirty="0">
                <a:latin typeface="Comic Sans MS" charset="0"/>
                <a:ea typeface="Comic Sans MS" charset="0"/>
                <a:cs typeface="Comic Sans MS" charset="0"/>
              </a:rPr>
              <a:t> </a:t>
            </a:r>
            <a:r>
              <a:rPr lang="zh-CN" altLang="en-US" dirty="0" smtClean="0">
                <a:latin typeface="Comic Sans MS" charset="0"/>
                <a:ea typeface="Comic Sans MS" charset="0"/>
                <a:cs typeface="Comic Sans MS" charset="0"/>
              </a:rPr>
              <a:t> </a:t>
            </a:r>
            <a:endParaRPr lang="en-US" dirty="0"/>
          </a:p>
        </p:txBody>
      </p:sp>
      <p:grpSp>
        <p:nvGrpSpPr>
          <p:cNvPr id="14" name="Group 13"/>
          <p:cNvGrpSpPr/>
          <p:nvPr/>
        </p:nvGrpSpPr>
        <p:grpSpPr>
          <a:xfrm>
            <a:off x="1371600" y="3229684"/>
            <a:ext cx="5489003" cy="923330"/>
            <a:chOff x="1143000" y="3595483"/>
            <a:chExt cx="5489003" cy="923330"/>
          </a:xfrm>
        </p:grpSpPr>
        <p:cxnSp>
          <p:nvCxnSpPr>
            <p:cNvPr id="8" name="Straight Arrow Connector 7"/>
            <p:cNvCxnSpPr/>
            <p:nvPr/>
          </p:nvCxnSpPr>
          <p:spPr bwMode="auto">
            <a:xfrm>
              <a:off x="1851213" y="3762220"/>
              <a:ext cx="381000" cy="0"/>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sp>
          <p:nvSpPr>
            <p:cNvPr id="9" name="Rectangle 8"/>
            <p:cNvSpPr/>
            <p:nvPr/>
          </p:nvSpPr>
          <p:spPr>
            <a:xfrm>
              <a:off x="1143000" y="3595483"/>
              <a:ext cx="5489003" cy="923330"/>
            </a:xfrm>
            <a:prstGeom prst="rect">
              <a:avLst/>
            </a:prstGeom>
          </p:spPr>
          <p:txBody>
            <a:bodyPr wrap="none">
              <a:spAutoFit/>
            </a:bodyPr>
            <a:lstStyle/>
            <a:p>
              <a:r>
                <a:rPr lang="zh-CN" altLang="en-US" dirty="0">
                  <a:latin typeface="Comic Sans MS" charset="0"/>
                  <a:ea typeface="Comic Sans MS" charset="0"/>
                  <a:cs typeface="Comic Sans MS" charset="0"/>
                </a:rPr>
                <a:t> </a:t>
              </a:r>
              <a:r>
                <a:rPr lang="en-US" altLang="zh-CN" dirty="0" smtClean="0">
                  <a:latin typeface="Comic Sans MS" charset="0"/>
                  <a:ea typeface="Comic Sans MS" charset="0"/>
                  <a:cs typeface="Comic Sans MS" charset="0"/>
                </a:rPr>
                <a:t>n=30</a:t>
              </a:r>
              <a:r>
                <a:rPr lang="zh-CN" altLang="en-US" dirty="0" smtClean="0">
                  <a:latin typeface="Comic Sans MS" charset="0"/>
                  <a:ea typeface="Comic Sans MS" charset="0"/>
                  <a:cs typeface="Comic Sans MS" charset="0"/>
                </a:rPr>
                <a:t>       </a:t>
              </a:r>
              <a:r>
                <a:rPr lang="en-US" altLang="zh-CN" dirty="0" smtClean="0">
                  <a:latin typeface="Comic Sans MS" charset="0"/>
                  <a:ea typeface="Comic Sans MS" charset="0"/>
                  <a:cs typeface="Comic Sans MS" charset="0"/>
                </a:rPr>
                <a:t>25</a:t>
              </a:r>
              <a:r>
                <a:rPr lang="zh-CN" altLang="en-US" dirty="0" smtClean="0">
                  <a:latin typeface="Comic Sans MS" charset="0"/>
                  <a:ea typeface="Comic Sans MS" charset="0"/>
                  <a:cs typeface="Comic Sans MS" charset="0"/>
                </a:rPr>
                <a:t>        </a:t>
              </a:r>
              <a:r>
                <a:rPr lang="en-US" altLang="zh-CN" dirty="0" smtClean="0">
                  <a:latin typeface="Comic Sans MS" charset="0"/>
                  <a:ea typeface="Comic Sans MS" charset="0"/>
                  <a:cs typeface="Comic Sans MS" charset="0"/>
                </a:rPr>
                <a:t>20</a:t>
              </a:r>
              <a:r>
                <a:rPr lang="zh-CN" altLang="en-US" dirty="0" smtClean="0">
                  <a:latin typeface="Comic Sans MS" charset="0"/>
                  <a:ea typeface="Comic Sans MS" charset="0"/>
                  <a:cs typeface="Comic Sans MS" charset="0"/>
                </a:rPr>
                <a:t>         </a:t>
              </a:r>
              <a:r>
                <a:rPr lang="en-US" altLang="zh-CN" dirty="0" smtClean="0">
                  <a:latin typeface="Comic Sans MS" charset="0"/>
                  <a:ea typeface="Comic Sans MS" charset="0"/>
                  <a:cs typeface="Comic Sans MS" charset="0"/>
                </a:rPr>
                <a:t>15</a:t>
              </a:r>
              <a:r>
                <a:rPr lang="zh-CN" altLang="en-US" dirty="0" smtClean="0">
                  <a:latin typeface="Comic Sans MS" charset="0"/>
                  <a:ea typeface="Comic Sans MS" charset="0"/>
                  <a:cs typeface="Comic Sans MS" charset="0"/>
                </a:rPr>
                <a:t>        </a:t>
              </a:r>
              <a:r>
                <a:rPr lang="en-US" altLang="zh-CN" dirty="0" smtClean="0">
                  <a:latin typeface="Comic Sans MS" charset="0"/>
                  <a:ea typeface="Comic Sans MS" charset="0"/>
                  <a:cs typeface="Comic Sans MS" charset="0"/>
                </a:rPr>
                <a:t>10</a:t>
              </a:r>
              <a:r>
                <a:rPr lang="zh-CN" altLang="en-US" dirty="0" smtClean="0">
                  <a:latin typeface="Comic Sans MS" charset="0"/>
                  <a:ea typeface="Comic Sans MS" charset="0"/>
                  <a:cs typeface="Comic Sans MS" charset="0"/>
                </a:rPr>
                <a:t>  </a:t>
              </a:r>
              <a:endParaRPr lang="en-US" altLang="zh-CN" dirty="0" smtClean="0">
                <a:latin typeface="Comic Sans MS" charset="0"/>
                <a:ea typeface="Comic Sans MS" charset="0"/>
                <a:cs typeface="Comic Sans MS" charset="0"/>
              </a:endParaRPr>
            </a:p>
            <a:p>
              <a:r>
                <a:rPr lang="en-US" altLang="zh-CN" dirty="0">
                  <a:latin typeface="Comic Sans MS" charset="0"/>
                  <a:ea typeface="Comic Sans MS" charset="0"/>
                  <a:cs typeface="Comic Sans MS" charset="0"/>
                </a:rPr>
                <a:t>(repeat sampling for 6 times at each sub-setting)</a:t>
              </a:r>
              <a:endParaRPr lang="en-US" dirty="0"/>
            </a:p>
            <a:p>
              <a:r>
                <a:rPr lang="zh-CN" altLang="en-US" dirty="0" smtClean="0">
                  <a:latin typeface="Comic Sans MS" charset="0"/>
                  <a:ea typeface="Comic Sans MS" charset="0"/>
                  <a:cs typeface="Comic Sans MS" charset="0"/>
                </a:rPr>
                <a:t> </a:t>
              </a:r>
              <a:endParaRPr lang="en-US" dirty="0"/>
            </a:p>
          </p:txBody>
        </p:sp>
        <p:cxnSp>
          <p:nvCxnSpPr>
            <p:cNvPr id="11" name="Straight Arrow Connector 10"/>
            <p:cNvCxnSpPr/>
            <p:nvPr/>
          </p:nvCxnSpPr>
          <p:spPr bwMode="auto">
            <a:xfrm>
              <a:off x="2644587" y="3769658"/>
              <a:ext cx="381000" cy="0"/>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cxnSp>
          <p:nvCxnSpPr>
            <p:cNvPr id="12" name="Straight Arrow Connector 11"/>
            <p:cNvCxnSpPr/>
            <p:nvPr/>
          </p:nvCxnSpPr>
          <p:spPr bwMode="auto">
            <a:xfrm>
              <a:off x="3505200" y="3769658"/>
              <a:ext cx="381000" cy="0"/>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cxnSp>
          <p:nvCxnSpPr>
            <p:cNvPr id="13" name="Straight Arrow Connector 12"/>
            <p:cNvCxnSpPr/>
            <p:nvPr/>
          </p:nvCxnSpPr>
          <p:spPr bwMode="auto">
            <a:xfrm>
              <a:off x="4343400" y="3769658"/>
              <a:ext cx="381000" cy="0"/>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spTree>
    <p:extLst>
      <p:ext uri="{BB962C8B-B14F-4D97-AF65-F5344CB8AC3E}">
        <p14:creationId xmlns:p14="http://schemas.microsoft.com/office/powerpoint/2010/main" val="163120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blinds(horizontal)">
                                      <p:cBhvr>
                                        <p:cTn id="7" dur="500"/>
                                        <p:tgtEl>
                                          <p:spTgt spid="6">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6" end="6"/>
                                            </p:txEl>
                                          </p:spTgt>
                                        </p:tgtEl>
                                        <p:attrNameLst>
                                          <p:attrName>style.visibility</p:attrName>
                                        </p:attrNameLst>
                                      </p:cBhvr>
                                      <p:to>
                                        <p:strVal val="visible"/>
                                      </p:to>
                                    </p:set>
                                    <p:animEffect transition="in" filter="blinds(horizontal)">
                                      <p:cBhvr>
                                        <p:cTn id="1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28600" y="304800"/>
            <a:ext cx="7162800" cy="400110"/>
          </a:xfrm>
          <a:prstGeom prst="rect">
            <a:avLst/>
          </a:prstGeom>
        </p:spPr>
        <p:txBody>
          <a:bodyPr wrap="square">
            <a:spAutoFit/>
          </a:bodyPr>
          <a:lstStyle/>
          <a:p>
            <a:r>
              <a:rPr lang="en-US" sz="2000" b="1" dirty="0">
                <a:solidFill>
                  <a:srgbClr val="FF0000"/>
                </a:solidFill>
                <a:latin typeface="Comic Sans MS" charset="0"/>
                <a:ea typeface="Comic Sans MS" charset="0"/>
                <a:cs typeface="Comic Sans MS" charset="0"/>
              </a:rPr>
              <a:t>Model performance evaluation based on sub-sampling</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345055" y="3936436"/>
            <a:ext cx="2747863" cy="2873776"/>
          </a:xfrm>
          <a:prstGeom prst="rect">
            <a:avLst/>
          </a:prstGeom>
        </p:spPr>
      </p:pic>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27179" y="3936437"/>
            <a:ext cx="2747863" cy="2873776"/>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33015" y="860618"/>
            <a:ext cx="2747863" cy="2876245"/>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42983" y="856129"/>
            <a:ext cx="2747863" cy="2876245"/>
          </a:xfrm>
          <a:prstGeom prst="rect">
            <a:avLst/>
          </a:prstGeom>
        </p:spPr>
      </p:pic>
      <p:sp>
        <p:nvSpPr>
          <p:cNvPr id="9" name="TextBox 8"/>
          <p:cNvSpPr txBox="1"/>
          <p:nvPr/>
        </p:nvSpPr>
        <p:spPr>
          <a:xfrm>
            <a:off x="838200" y="856129"/>
            <a:ext cx="184731" cy="369332"/>
          </a:xfrm>
          <a:prstGeom prst="rect">
            <a:avLst/>
          </a:prstGeom>
          <a:noFill/>
        </p:spPr>
        <p:txBody>
          <a:bodyPr wrap="none" rtlCol="0">
            <a:spAutoFit/>
          </a:bodyPr>
          <a:lstStyle/>
          <a:p>
            <a:endParaRPr lang="en-US" dirty="0"/>
          </a:p>
        </p:txBody>
      </p:sp>
      <p:sp>
        <p:nvSpPr>
          <p:cNvPr id="10" name="TextBox 9"/>
          <p:cNvSpPr txBox="1"/>
          <p:nvPr/>
        </p:nvSpPr>
        <p:spPr>
          <a:xfrm>
            <a:off x="848586" y="742890"/>
            <a:ext cx="370614" cy="400110"/>
          </a:xfrm>
          <a:prstGeom prst="rect">
            <a:avLst/>
          </a:prstGeom>
          <a:noFill/>
        </p:spPr>
        <p:txBody>
          <a:bodyPr wrap="none" rtlCol="0">
            <a:spAutoFit/>
          </a:bodyPr>
          <a:lstStyle/>
          <a:p>
            <a:r>
              <a:rPr lang="en-US" sz="2000" b="1" dirty="0" smtClean="0"/>
              <a:t>A</a:t>
            </a:r>
            <a:endParaRPr lang="en-US" sz="2000" b="1" dirty="0"/>
          </a:p>
        </p:txBody>
      </p:sp>
      <p:sp>
        <p:nvSpPr>
          <p:cNvPr id="11" name="TextBox 10"/>
          <p:cNvSpPr txBox="1"/>
          <p:nvPr/>
        </p:nvSpPr>
        <p:spPr>
          <a:xfrm>
            <a:off x="856129" y="3769658"/>
            <a:ext cx="370614" cy="400110"/>
          </a:xfrm>
          <a:prstGeom prst="rect">
            <a:avLst/>
          </a:prstGeom>
          <a:noFill/>
        </p:spPr>
        <p:txBody>
          <a:bodyPr wrap="none" rtlCol="0">
            <a:spAutoFit/>
          </a:bodyPr>
          <a:lstStyle/>
          <a:p>
            <a:r>
              <a:rPr lang="en-US" altLang="zh-CN" sz="2000" b="1" dirty="0" smtClean="0"/>
              <a:t>C</a:t>
            </a:r>
            <a:endParaRPr lang="en-US" sz="2000" b="1" dirty="0"/>
          </a:p>
        </p:txBody>
      </p:sp>
      <p:sp>
        <p:nvSpPr>
          <p:cNvPr id="12" name="TextBox 11"/>
          <p:cNvSpPr txBox="1"/>
          <p:nvPr/>
        </p:nvSpPr>
        <p:spPr>
          <a:xfrm>
            <a:off x="4114800" y="742890"/>
            <a:ext cx="370614" cy="400110"/>
          </a:xfrm>
          <a:prstGeom prst="rect">
            <a:avLst/>
          </a:prstGeom>
          <a:noFill/>
        </p:spPr>
        <p:txBody>
          <a:bodyPr wrap="none" rtlCol="0">
            <a:spAutoFit/>
          </a:bodyPr>
          <a:lstStyle/>
          <a:p>
            <a:r>
              <a:rPr lang="en-US" altLang="zh-CN" sz="2000" b="1" smtClean="0"/>
              <a:t>B</a:t>
            </a:r>
            <a:endParaRPr lang="en-US" sz="2000" b="1" dirty="0"/>
          </a:p>
        </p:txBody>
      </p:sp>
      <p:sp>
        <p:nvSpPr>
          <p:cNvPr id="13" name="TextBox 12"/>
          <p:cNvSpPr txBox="1"/>
          <p:nvPr/>
        </p:nvSpPr>
        <p:spPr>
          <a:xfrm>
            <a:off x="4122343" y="3810000"/>
            <a:ext cx="370614" cy="400110"/>
          </a:xfrm>
          <a:prstGeom prst="rect">
            <a:avLst/>
          </a:prstGeom>
          <a:noFill/>
        </p:spPr>
        <p:txBody>
          <a:bodyPr wrap="none" rtlCol="0">
            <a:spAutoFit/>
          </a:bodyPr>
          <a:lstStyle/>
          <a:p>
            <a:r>
              <a:rPr lang="en-US" altLang="zh-CN" sz="2000" b="1" dirty="0" smtClean="0"/>
              <a:t>D</a:t>
            </a:r>
            <a:endParaRPr lang="en-US" sz="2000" b="1" dirty="0"/>
          </a:p>
        </p:txBody>
      </p:sp>
    </p:spTree>
    <p:extLst>
      <p:ext uri="{BB962C8B-B14F-4D97-AF65-F5344CB8AC3E}">
        <p14:creationId xmlns:p14="http://schemas.microsoft.com/office/powerpoint/2010/main" val="927612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blinds(horizontal)">
                                      <p:cBhvr>
                                        <p:cTn id="23" dur="500"/>
                                        <p:tgtEl>
                                          <p:spTgt spid="3"/>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linds(horizontal)">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28600" y="304800"/>
            <a:ext cx="7162800" cy="400110"/>
          </a:xfrm>
          <a:prstGeom prst="rect">
            <a:avLst/>
          </a:prstGeom>
        </p:spPr>
        <p:txBody>
          <a:bodyPr wrap="square">
            <a:spAutoFit/>
          </a:bodyPr>
          <a:lstStyle/>
          <a:p>
            <a:r>
              <a:rPr lang="en-US" sz="2000" b="1" dirty="0">
                <a:solidFill>
                  <a:srgbClr val="FF0000"/>
                </a:solidFill>
                <a:latin typeface="Comic Sans MS" charset="0"/>
                <a:ea typeface="Comic Sans MS" charset="0"/>
                <a:cs typeface="Comic Sans MS" charset="0"/>
              </a:rPr>
              <a:t>Model performance evaluation based on sub-sampling</a:t>
            </a:r>
          </a:p>
        </p:txBody>
      </p:sp>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81000" y="1371600"/>
            <a:ext cx="8404780" cy="4343400"/>
          </a:xfrm>
          <a:prstGeom prst="rect">
            <a:avLst/>
          </a:prstGeom>
        </p:spPr>
      </p:pic>
      <p:sp>
        <p:nvSpPr>
          <p:cNvPr id="3" name="TextBox 2"/>
          <p:cNvSpPr txBox="1"/>
          <p:nvPr/>
        </p:nvSpPr>
        <p:spPr>
          <a:xfrm>
            <a:off x="533400" y="5867400"/>
            <a:ext cx="8218917" cy="1200329"/>
          </a:xfrm>
          <a:prstGeom prst="rect">
            <a:avLst/>
          </a:prstGeom>
          <a:noFill/>
        </p:spPr>
        <p:txBody>
          <a:bodyPr wrap="none" rtlCol="0">
            <a:spAutoFit/>
          </a:bodyPr>
          <a:lstStyle/>
          <a:p>
            <a:pPr>
              <a:lnSpc>
                <a:spcPct val="150000"/>
              </a:lnSpc>
            </a:pPr>
            <a:r>
              <a:rPr lang="en-US" dirty="0" smtClean="0">
                <a:latin typeface="Comic Sans MS" charset="0"/>
                <a:ea typeface="Comic Sans MS" charset="0"/>
                <a:cs typeface="Comic Sans MS" charset="0"/>
              </a:rPr>
              <a:t>Pair comparisons with mixed model to account for dependencies;</a:t>
            </a:r>
          </a:p>
          <a:p>
            <a:pPr>
              <a:lnSpc>
                <a:spcPct val="150000"/>
              </a:lnSpc>
            </a:pPr>
            <a:r>
              <a:rPr lang="en-US" dirty="0" smtClean="0">
                <a:latin typeface="Comic Sans MS" charset="0"/>
                <a:ea typeface="Comic Sans MS" charset="0"/>
                <a:cs typeface="Comic Sans MS" charset="0"/>
              </a:rPr>
              <a:t>TA-</a:t>
            </a:r>
            <a:r>
              <a:rPr lang="en-US" dirty="0" err="1" smtClean="0">
                <a:latin typeface="Comic Sans MS" charset="0"/>
                <a:ea typeface="Comic Sans MS" charset="0"/>
                <a:cs typeface="Comic Sans MS" charset="0"/>
              </a:rPr>
              <a:t>eQTL</a:t>
            </a:r>
            <a:r>
              <a:rPr lang="en-US" dirty="0" smtClean="0">
                <a:latin typeface="Comic Sans MS" charset="0"/>
                <a:ea typeface="Comic Sans MS" charset="0"/>
                <a:cs typeface="Comic Sans MS" charset="0"/>
              </a:rPr>
              <a:t> vs other</a:t>
            </a:r>
            <a:r>
              <a:rPr lang="zh-CN" altLang="en-US" dirty="0" smtClean="0">
                <a:latin typeface="Comic Sans MS" charset="0"/>
                <a:ea typeface="Comic Sans MS" charset="0"/>
                <a:cs typeface="Comic Sans MS" charset="0"/>
              </a:rPr>
              <a:t> </a:t>
            </a:r>
            <a:r>
              <a:rPr lang="en-US" altLang="zh-CN" dirty="0" smtClean="0">
                <a:latin typeface="Comic Sans MS" charset="0"/>
                <a:ea typeface="Comic Sans MS" charset="0"/>
                <a:cs typeface="Comic Sans MS" charset="0"/>
              </a:rPr>
              <a:t>method</a:t>
            </a:r>
            <a:r>
              <a:rPr lang="en-US" dirty="0" smtClean="0">
                <a:latin typeface="Comic Sans MS" charset="0"/>
                <a:ea typeface="Comic Sans MS" charset="0"/>
                <a:cs typeface="Comic Sans MS" charset="0"/>
              </a:rPr>
              <a:t>s: </a:t>
            </a:r>
            <a:r>
              <a:rPr lang="en-US" dirty="0" smtClean="0">
                <a:solidFill>
                  <a:srgbClr val="FF0000"/>
                </a:solidFill>
                <a:latin typeface="Comic Sans MS" charset="0"/>
                <a:ea typeface="Comic Sans MS" charset="0"/>
                <a:cs typeface="Comic Sans MS" charset="0"/>
              </a:rPr>
              <a:t>all P values &lt; 0.001 </a:t>
            </a:r>
            <a:r>
              <a:rPr lang="en-US" dirty="0" smtClean="0">
                <a:latin typeface="Comic Sans MS" charset="0"/>
                <a:ea typeface="Comic Sans MS" charset="0"/>
                <a:cs typeface="Comic Sans MS" charset="0"/>
              </a:rPr>
              <a:t>in all sub-sampling settings.</a:t>
            </a:r>
            <a:endParaRPr lang="en-US" dirty="0">
              <a:latin typeface="Comic Sans MS" charset="0"/>
              <a:ea typeface="Comic Sans MS" charset="0"/>
              <a:cs typeface="Comic Sans MS" charset="0"/>
            </a:endParaRPr>
          </a:p>
          <a:p>
            <a:endParaRPr lang="en-US" dirty="0"/>
          </a:p>
        </p:txBody>
      </p:sp>
    </p:spTree>
    <p:extLst>
      <p:ext uri="{BB962C8B-B14F-4D97-AF65-F5344CB8AC3E}">
        <p14:creationId xmlns:p14="http://schemas.microsoft.com/office/powerpoint/2010/main" val="352406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24000" y="1828800"/>
            <a:ext cx="184731" cy="369332"/>
          </a:xfrm>
          <a:prstGeom prst="rect">
            <a:avLst/>
          </a:prstGeom>
          <a:noFill/>
        </p:spPr>
        <p:txBody>
          <a:bodyPr wrap="none" rtlCol="0">
            <a:spAutoFit/>
          </a:bodyPr>
          <a:lstStyle/>
          <a:p>
            <a:pPr defTabSz="914400"/>
            <a:endParaRPr lang="en-US" dirty="0">
              <a:solidFill>
                <a:srgbClr val="000000"/>
              </a:solidFill>
              <a:latin typeface="Arial"/>
              <a:ea typeface="宋体"/>
            </a:endParaRPr>
          </a:p>
        </p:txBody>
      </p:sp>
      <p:sp>
        <p:nvSpPr>
          <p:cNvPr id="3" name="Rectangle 2"/>
          <p:cNvSpPr/>
          <p:nvPr/>
        </p:nvSpPr>
        <p:spPr>
          <a:xfrm>
            <a:off x="304800" y="396668"/>
            <a:ext cx="7786687" cy="830997"/>
          </a:xfrm>
          <a:prstGeom prst="rect">
            <a:avLst/>
          </a:prstGeom>
        </p:spPr>
        <p:txBody>
          <a:bodyPr wrap="square">
            <a:spAutoFit/>
          </a:bodyPr>
          <a:lstStyle/>
          <a:p>
            <a:pPr defTabSz="914400"/>
            <a:r>
              <a:rPr lang="en-US" sz="2400" b="1" dirty="0" err="1" smtClean="0">
                <a:solidFill>
                  <a:srgbClr val="FF0000"/>
                </a:solidFill>
                <a:latin typeface="Comic Sans MS" pitchFamily="66" charset="0"/>
                <a:ea typeface="宋体"/>
                <a:cs typeface="Times New Roman" pitchFamily="18" charset="0"/>
              </a:rPr>
              <a:t>eQTL</a:t>
            </a:r>
            <a:r>
              <a:rPr lang="en-US" sz="2400" b="1" dirty="0" smtClean="0">
                <a:solidFill>
                  <a:srgbClr val="FF0000"/>
                </a:solidFill>
                <a:latin typeface="Comic Sans MS" pitchFamily="66" charset="0"/>
                <a:ea typeface="宋体"/>
                <a:cs typeface="Times New Roman" pitchFamily="18" charset="0"/>
              </a:rPr>
              <a:t> background</a:t>
            </a:r>
            <a:endParaRPr lang="en-US" sz="2400" b="1" dirty="0">
              <a:solidFill>
                <a:srgbClr val="FF0000"/>
              </a:solidFill>
              <a:latin typeface="Comic Sans MS" pitchFamily="66" charset="0"/>
              <a:ea typeface="宋体"/>
              <a:cs typeface="Times New Roman" pitchFamily="18" charset="0"/>
            </a:endParaRPr>
          </a:p>
          <a:p>
            <a:pPr defTabSz="914400"/>
            <a:endParaRPr lang="en-US" sz="2400" b="1" dirty="0">
              <a:solidFill>
                <a:srgbClr val="000000"/>
              </a:solidFill>
              <a:latin typeface="Comic Sans MS" pitchFamily="66" charset="0"/>
              <a:ea typeface="宋体"/>
              <a:cs typeface="Times New Roman" pitchFamily="18" charset="0"/>
            </a:endParaRPr>
          </a:p>
        </p:txBody>
      </p:sp>
      <p:sp>
        <p:nvSpPr>
          <p:cNvPr id="9" name="Text Box 4"/>
          <p:cNvSpPr txBox="1">
            <a:spLocks noChangeArrowheads="1"/>
          </p:cNvSpPr>
          <p:nvPr/>
        </p:nvSpPr>
        <p:spPr bwMode="auto">
          <a:xfrm>
            <a:off x="304800" y="1637541"/>
            <a:ext cx="8839199" cy="52014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4000" i="1">
                <a:solidFill>
                  <a:schemeClr val="tx1"/>
                </a:solidFill>
                <a:latin typeface="Bookman Old Style" pitchFamily="18" charset="0"/>
                <a:ea typeface="宋体" pitchFamily="2" charset="-122"/>
              </a:defRPr>
            </a:lvl1pPr>
            <a:lvl2pPr marL="742950" indent="-285750" eaLnBrk="0" hangingPunct="0">
              <a:defRPr sz="4000" i="1">
                <a:solidFill>
                  <a:schemeClr val="tx1"/>
                </a:solidFill>
                <a:latin typeface="Bookman Old Style" pitchFamily="18" charset="0"/>
                <a:ea typeface="宋体" pitchFamily="2" charset="-122"/>
              </a:defRPr>
            </a:lvl2pPr>
            <a:lvl3pPr marL="1143000" indent="-228600" eaLnBrk="0" hangingPunct="0">
              <a:defRPr sz="4000" i="1">
                <a:solidFill>
                  <a:schemeClr val="tx1"/>
                </a:solidFill>
                <a:latin typeface="Bookman Old Style" pitchFamily="18" charset="0"/>
                <a:ea typeface="宋体" pitchFamily="2" charset="-122"/>
              </a:defRPr>
            </a:lvl3pPr>
            <a:lvl4pPr marL="1600200" indent="-228600" eaLnBrk="0" hangingPunct="0">
              <a:defRPr sz="4000" i="1">
                <a:solidFill>
                  <a:schemeClr val="tx1"/>
                </a:solidFill>
                <a:latin typeface="Bookman Old Style" pitchFamily="18" charset="0"/>
                <a:ea typeface="宋体" pitchFamily="2" charset="-122"/>
              </a:defRPr>
            </a:lvl4pPr>
            <a:lvl5pPr marL="2057400" indent="-228600" eaLnBrk="0" hangingPunct="0">
              <a:defRPr sz="4000" i="1">
                <a:solidFill>
                  <a:schemeClr val="tx1"/>
                </a:solidFill>
                <a:latin typeface="Bookman Old Style" pitchFamily="18" charset="0"/>
                <a:ea typeface="宋体" pitchFamily="2" charset="-122"/>
              </a:defRPr>
            </a:lvl5pPr>
            <a:lvl6pPr marL="2514600" indent="-228600" eaLnBrk="0" fontAlgn="base" hangingPunct="0">
              <a:spcBef>
                <a:spcPct val="0"/>
              </a:spcBef>
              <a:spcAft>
                <a:spcPct val="0"/>
              </a:spcAft>
              <a:defRPr sz="4000" i="1">
                <a:solidFill>
                  <a:schemeClr val="tx1"/>
                </a:solidFill>
                <a:latin typeface="Bookman Old Style" pitchFamily="18" charset="0"/>
                <a:ea typeface="宋体" pitchFamily="2" charset="-122"/>
              </a:defRPr>
            </a:lvl6pPr>
            <a:lvl7pPr marL="2971800" indent="-228600" eaLnBrk="0" fontAlgn="base" hangingPunct="0">
              <a:spcBef>
                <a:spcPct val="0"/>
              </a:spcBef>
              <a:spcAft>
                <a:spcPct val="0"/>
              </a:spcAft>
              <a:defRPr sz="4000" i="1">
                <a:solidFill>
                  <a:schemeClr val="tx1"/>
                </a:solidFill>
                <a:latin typeface="Bookman Old Style" pitchFamily="18" charset="0"/>
                <a:ea typeface="宋体" pitchFamily="2" charset="-122"/>
              </a:defRPr>
            </a:lvl7pPr>
            <a:lvl8pPr marL="3429000" indent="-228600" eaLnBrk="0" fontAlgn="base" hangingPunct="0">
              <a:spcBef>
                <a:spcPct val="0"/>
              </a:spcBef>
              <a:spcAft>
                <a:spcPct val="0"/>
              </a:spcAft>
              <a:defRPr sz="4000" i="1">
                <a:solidFill>
                  <a:schemeClr val="tx1"/>
                </a:solidFill>
                <a:latin typeface="Bookman Old Style" pitchFamily="18" charset="0"/>
                <a:ea typeface="宋体" pitchFamily="2" charset="-122"/>
              </a:defRPr>
            </a:lvl8pPr>
            <a:lvl9pPr marL="3886200" indent="-228600" eaLnBrk="0" fontAlgn="base" hangingPunct="0">
              <a:spcBef>
                <a:spcPct val="0"/>
              </a:spcBef>
              <a:spcAft>
                <a:spcPct val="0"/>
              </a:spcAft>
              <a:defRPr sz="4000" i="1">
                <a:solidFill>
                  <a:schemeClr val="tx1"/>
                </a:solidFill>
                <a:latin typeface="Bookman Old Style" pitchFamily="18" charset="0"/>
                <a:ea typeface="宋体" pitchFamily="2" charset="-122"/>
              </a:defRPr>
            </a:lvl9pPr>
          </a:lstStyle>
          <a:p>
            <a:pPr defTabSz="914400" fontAlgn="base">
              <a:lnSpc>
                <a:spcPct val="150000"/>
              </a:lnSpc>
              <a:spcBef>
                <a:spcPct val="150000"/>
              </a:spcBef>
              <a:spcAft>
                <a:spcPct val="0"/>
              </a:spcAft>
              <a:buClr>
                <a:srgbClr val="FF3300"/>
              </a:buClr>
            </a:pPr>
            <a:r>
              <a:rPr lang="en-US" sz="2000" i="0" dirty="0" smtClean="0">
                <a:solidFill>
                  <a:srgbClr val="000000"/>
                </a:solidFill>
                <a:latin typeface="Comic Sans MS" pitchFamily="66" charset="0"/>
              </a:rPr>
              <a:t>Expression </a:t>
            </a:r>
            <a:r>
              <a:rPr lang="en-US" sz="2000" i="0" dirty="0">
                <a:solidFill>
                  <a:srgbClr val="000000"/>
                </a:solidFill>
                <a:latin typeface="Comic Sans MS" pitchFamily="66" charset="0"/>
              </a:rPr>
              <a:t>quantitative trait locus (</a:t>
            </a:r>
            <a:r>
              <a:rPr lang="en-US" sz="2000" i="0" dirty="0" err="1">
                <a:solidFill>
                  <a:srgbClr val="000000"/>
                </a:solidFill>
                <a:latin typeface="Comic Sans MS" pitchFamily="66" charset="0"/>
              </a:rPr>
              <a:t>eQTL</a:t>
            </a:r>
            <a:r>
              <a:rPr lang="en-US" sz="2000" i="0" dirty="0">
                <a:solidFill>
                  <a:srgbClr val="000000"/>
                </a:solidFill>
                <a:latin typeface="Comic Sans MS" pitchFamily="66" charset="0"/>
              </a:rPr>
              <a:t>) </a:t>
            </a:r>
            <a:r>
              <a:rPr lang="en-US" sz="2000" i="0" dirty="0" smtClean="0">
                <a:solidFill>
                  <a:srgbClr val="000000"/>
                </a:solidFill>
                <a:latin typeface="Comic Sans MS" pitchFamily="66" charset="0"/>
              </a:rPr>
              <a:t>analysis:</a:t>
            </a:r>
            <a:br>
              <a:rPr lang="en-US" sz="2000" i="0" dirty="0" smtClean="0">
                <a:solidFill>
                  <a:srgbClr val="000000"/>
                </a:solidFill>
                <a:latin typeface="Comic Sans MS" pitchFamily="66" charset="0"/>
              </a:rPr>
            </a:br>
            <a:r>
              <a:rPr lang="en-US" sz="2000" i="0" smtClean="0">
                <a:solidFill>
                  <a:srgbClr val="000000"/>
                </a:solidFill>
                <a:latin typeface="Comic Sans MS" pitchFamily="66" charset="0"/>
              </a:rPr>
              <a:t>identify SNPs </a:t>
            </a:r>
            <a:r>
              <a:rPr lang="en-US" sz="2000" i="0" dirty="0">
                <a:solidFill>
                  <a:srgbClr val="000000"/>
                </a:solidFill>
                <a:latin typeface="Comic Sans MS" pitchFamily="66" charset="0"/>
              </a:rPr>
              <a:t>that explain variation in gene </a:t>
            </a:r>
            <a:r>
              <a:rPr lang="en-US" sz="2000" i="0" dirty="0" smtClean="0">
                <a:solidFill>
                  <a:srgbClr val="000000"/>
                </a:solidFill>
                <a:latin typeface="Comic Sans MS" pitchFamily="66" charset="0"/>
              </a:rPr>
              <a:t>expression levels.</a:t>
            </a:r>
          </a:p>
          <a:p>
            <a:pPr marL="342900" indent="-342900" defTabSz="914400" fontAlgn="base">
              <a:lnSpc>
                <a:spcPct val="150000"/>
              </a:lnSpc>
              <a:spcBef>
                <a:spcPct val="150000"/>
              </a:spcBef>
              <a:spcAft>
                <a:spcPct val="0"/>
              </a:spcAft>
              <a:buClr>
                <a:srgbClr val="FF3300"/>
              </a:buClr>
              <a:buFont typeface="Wingdings" charset="2"/>
              <a:buChar char="Ø"/>
            </a:pPr>
            <a:r>
              <a:rPr lang="en-US" sz="2000" i="0" dirty="0">
                <a:solidFill>
                  <a:srgbClr val="000000"/>
                </a:solidFill>
                <a:latin typeface="Comic Sans MS" pitchFamily="66" charset="0"/>
              </a:rPr>
              <a:t> cis-</a:t>
            </a:r>
            <a:r>
              <a:rPr lang="en-US" sz="2000" i="0" dirty="0" err="1">
                <a:solidFill>
                  <a:srgbClr val="000000"/>
                </a:solidFill>
                <a:latin typeface="Comic Sans MS" pitchFamily="66" charset="0"/>
              </a:rPr>
              <a:t>eQTLs</a:t>
            </a:r>
            <a:r>
              <a:rPr lang="en-US" sz="2000" i="0" dirty="0">
                <a:solidFill>
                  <a:srgbClr val="000000"/>
                </a:solidFill>
                <a:latin typeface="Comic Sans MS" pitchFamily="66" charset="0"/>
              </a:rPr>
              <a:t> (local </a:t>
            </a:r>
            <a:r>
              <a:rPr lang="en-US" sz="2000" i="0" dirty="0" err="1">
                <a:solidFill>
                  <a:srgbClr val="000000"/>
                </a:solidFill>
                <a:latin typeface="Comic Sans MS" pitchFamily="66" charset="0"/>
              </a:rPr>
              <a:t>eQTLs</a:t>
            </a:r>
            <a:r>
              <a:rPr lang="en-US" sz="2000" i="0" dirty="0" smtClean="0">
                <a:solidFill>
                  <a:srgbClr val="000000"/>
                </a:solidFill>
                <a:latin typeface="Comic Sans MS" pitchFamily="66" charset="0"/>
              </a:rPr>
              <a:t>): </a:t>
            </a:r>
            <a:r>
              <a:rPr lang="en-US" altLang="zh-CN" sz="2000" i="0" dirty="0" smtClean="0">
                <a:solidFill>
                  <a:srgbClr val="000000"/>
                </a:solidFill>
                <a:latin typeface="Comic Sans MS" pitchFamily="66" charset="0"/>
              </a:rPr>
              <a:t>located</a:t>
            </a:r>
            <a:r>
              <a:rPr lang="zh-CN" altLang="en-US" sz="2000" i="0" dirty="0" smtClean="0">
                <a:solidFill>
                  <a:srgbClr val="000000"/>
                </a:solidFill>
                <a:latin typeface="Comic Sans MS" pitchFamily="66" charset="0"/>
              </a:rPr>
              <a:t> </a:t>
            </a:r>
            <a:r>
              <a:rPr lang="en-US" altLang="zh-CN" sz="2000" i="0" dirty="0" smtClean="0">
                <a:solidFill>
                  <a:srgbClr val="000000"/>
                </a:solidFill>
                <a:latin typeface="Comic Sans MS" pitchFamily="66" charset="0"/>
              </a:rPr>
              <a:t>near</a:t>
            </a:r>
            <a:r>
              <a:rPr lang="zh-CN" altLang="en-US" sz="2000" i="0" dirty="0" smtClean="0">
                <a:solidFill>
                  <a:srgbClr val="000000"/>
                </a:solidFill>
                <a:latin typeface="Comic Sans MS" pitchFamily="66" charset="0"/>
              </a:rPr>
              <a:t> </a:t>
            </a:r>
            <a:r>
              <a:rPr lang="en-US" altLang="zh-CN" sz="2000" i="0" dirty="0" smtClean="0">
                <a:solidFill>
                  <a:srgbClr val="000000"/>
                </a:solidFill>
                <a:latin typeface="Comic Sans MS" pitchFamily="66" charset="0"/>
              </a:rPr>
              <a:t>the</a:t>
            </a:r>
            <a:r>
              <a:rPr lang="zh-CN" altLang="en-US" sz="2000" i="0" dirty="0" smtClean="0">
                <a:solidFill>
                  <a:srgbClr val="000000"/>
                </a:solidFill>
                <a:latin typeface="Comic Sans MS" pitchFamily="66" charset="0"/>
              </a:rPr>
              <a:t> </a:t>
            </a:r>
            <a:r>
              <a:rPr lang="en-US" altLang="zh-CN" sz="2000" i="0" dirty="0" smtClean="0">
                <a:solidFill>
                  <a:srgbClr val="000000"/>
                </a:solidFill>
                <a:latin typeface="Comic Sans MS" pitchFamily="66" charset="0"/>
              </a:rPr>
              <a:t>physical</a:t>
            </a:r>
            <a:r>
              <a:rPr lang="zh-CN" altLang="en-US" sz="2000" i="0" dirty="0" smtClean="0">
                <a:solidFill>
                  <a:srgbClr val="000000"/>
                </a:solidFill>
                <a:latin typeface="Comic Sans MS" pitchFamily="66" charset="0"/>
              </a:rPr>
              <a:t> </a:t>
            </a:r>
            <a:r>
              <a:rPr lang="en-US" altLang="zh-CN" sz="2000" i="0" dirty="0" smtClean="0">
                <a:solidFill>
                  <a:srgbClr val="000000"/>
                </a:solidFill>
                <a:latin typeface="Comic Sans MS" pitchFamily="66" charset="0"/>
              </a:rPr>
              <a:t>location</a:t>
            </a:r>
            <a:r>
              <a:rPr lang="zh-CN" altLang="en-US" sz="2000" i="0" dirty="0" smtClean="0">
                <a:solidFill>
                  <a:srgbClr val="000000"/>
                </a:solidFill>
                <a:latin typeface="Comic Sans MS" pitchFamily="66" charset="0"/>
              </a:rPr>
              <a:t> </a:t>
            </a:r>
            <a:r>
              <a:rPr lang="en-US" altLang="zh-CN" sz="2000" i="0" dirty="0" smtClean="0">
                <a:solidFill>
                  <a:srgbClr val="000000"/>
                </a:solidFill>
                <a:latin typeface="Comic Sans MS" pitchFamily="66" charset="0"/>
              </a:rPr>
              <a:t>of</a:t>
            </a:r>
            <a:r>
              <a:rPr lang="zh-CN" altLang="en-US" sz="2000" i="0" dirty="0" smtClean="0">
                <a:solidFill>
                  <a:srgbClr val="000000"/>
                </a:solidFill>
                <a:latin typeface="Comic Sans MS" pitchFamily="66" charset="0"/>
              </a:rPr>
              <a:t> </a:t>
            </a:r>
            <a:r>
              <a:rPr lang="en-US" altLang="zh-CN" sz="2000" i="0" dirty="0" smtClean="0">
                <a:solidFill>
                  <a:srgbClr val="000000"/>
                </a:solidFill>
                <a:latin typeface="Comic Sans MS" pitchFamily="66" charset="0"/>
              </a:rPr>
              <a:t>the</a:t>
            </a:r>
            <a:r>
              <a:rPr lang="zh-CN" altLang="en-US" sz="2000" i="0" dirty="0">
                <a:solidFill>
                  <a:srgbClr val="000000"/>
                </a:solidFill>
                <a:latin typeface="Comic Sans MS" pitchFamily="66" charset="0"/>
              </a:rPr>
              <a:t> </a:t>
            </a:r>
            <a:r>
              <a:rPr lang="zh-CN" altLang="en-US" sz="2000" i="0" dirty="0" smtClean="0">
                <a:solidFill>
                  <a:srgbClr val="000000"/>
                </a:solidFill>
                <a:latin typeface="Comic Sans MS" pitchFamily="66" charset="0"/>
              </a:rPr>
              <a:t>   </a:t>
            </a:r>
            <a:br>
              <a:rPr lang="zh-CN" altLang="en-US" sz="2000" i="0" dirty="0" smtClean="0">
                <a:solidFill>
                  <a:srgbClr val="000000"/>
                </a:solidFill>
                <a:latin typeface="Comic Sans MS" pitchFamily="66" charset="0"/>
              </a:rPr>
            </a:br>
            <a:r>
              <a:rPr lang="zh-CN" altLang="en-US" sz="2000" i="0" dirty="0" smtClean="0">
                <a:solidFill>
                  <a:srgbClr val="000000"/>
                </a:solidFill>
                <a:latin typeface="Comic Sans MS" pitchFamily="66" charset="0"/>
              </a:rPr>
              <a:t>                                         </a:t>
            </a:r>
            <a:r>
              <a:rPr lang="en-US" altLang="zh-CN" sz="2000" i="0" dirty="0" smtClean="0">
                <a:solidFill>
                  <a:srgbClr val="000000"/>
                </a:solidFill>
                <a:latin typeface="Comic Sans MS" pitchFamily="66" charset="0"/>
              </a:rPr>
              <a:t>gene</a:t>
            </a:r>
            <a:r>
              <a:rPr lang="zh-CN" altLang="en-US" sz="2000" i="0" dirty="0" smtClean="0">
                <a:solidFill>
                  <a:srgbClr val="000000"/>
                </a:solidFill>
                <a:latin typeface="Comic Sans MS" pitchFamily="66" charset="0"/>
              </a:rPr>
              <a:t> </a:t>
            </a:r>
            <a:r>
              <a:rPr lang="en-US" altLang="zh-CN" sz="2000" i="0" dirty="0" smtClean="0">
                <a:solidFill>
                  <a:srgbClr val="000000"/>
                </a:solidFill>
                <a:latin typeface="Comic Sans MS" pitchFamily="66" charset="0"/>
              </a:rPr>
              <a:t>on</a:t>
            </a:r>
            <a:r>
              <a:rPr lang="zh-CN" altLang="en-US" sz="2000" i="0" dirty="0" smtClean="0">
                <a:solidFill>
                  <a:srgbClr val="000000"/>
                </a:solidFill>
                <a:latin typeface="Comic Sans MS" pitchFamily="66" charset="0"/>
              </a:rPr>
              <a:t> </a:t>
            </a:r>
            <a:r>
              <a:rPr lang="en-US" altLang="zh-CN" sz="2000" i="0" dirty="0" smtClean="0">
                <a:solidFill>
                  <a:srgbClr val="000000"/>
                </a:solidFill>
                <a:latin typeface="Comic Sans MS" pitchFamily="66" charset="0"/>
              </a:rPr>
              <a:t>the</a:t>
            </a:r>
            <a:r>
              <a:rPr lang="zh-CN" altLang="en-US" sz="2000" i="0" dirty="0" smtClean="0">
                <a:solidFill>
                  <a:srgbClr val="000000"/>
                </a:solidFill>
                <a:latin typeface="Comic Sans MS" pitchFamily="66" charset="0"/>
              </a:rPr>
              <a:t> </a:t>
            </a:r>
            <a:r>
              <a:rPr lang="en-US" altLang="zh-CN" sz="2000" i="0" dirty="0" smtClean="0">
                <a:solidFill>
                  <a:srgbClr val="000000"/>
                </a:solidFill>
                <a:latin typeface="Comic Sans MS" pitchFamily="66" charset="0"/>
              </a:rPr>
              <a:t>chromosome;</a:t>
            </a:r>
            <a:endParaRPr lang="en-US" sz="2000" i="0" dirty="0" smtClean="0">
              <a:solidFill>
                <a:srgbClr val="000000"/>
              </a:solidFill>
              <a:latin typeface="Comic Sans MS" pitchFamily="66" charset="0"/>
            </a:endParaRPr>
          </a:p>
          <a:p>
            <a:pPr marL="342900" indent="-342900" defTabSz="914400" fontAlgn="base">
              <a:lnSpc>
                <a:spcPct val="150000"/>
              </a:lnSpc>
              <a:spcBef>
                <a:spcPts val="2400"/>
              </a:spcBef>
              <a:spcAft>
                <a:spcPct val="0"/>
              </a:spcAft>
              <a:buClr>
                <a:srgbClr val="FF3300"/>
              </a:buClr>
              <a:buFont typeface="Wingdings" charset="2"/>
              <a:buChar char="Ø"/>
            </a:pPr>
            <a:r>
              <a:rPr lang="en-US" sz="2000" i="0" dirty="0">
                <a:solidFill>
                  <a:srgbClr val="000000"/>
                </a:solidFill>
                <a:latin typeface="Comic Sans MS" pitchFamily="66" charset="0"/>
              </a:rPr>
              <a:t> </a:t>
            </a:r>
            <a:r>
              <a:rPr lang="en-US" sz="2000" i="0" dirty="0" smtClean="0">
                <a:solidFill>
                  <a:srgbClr val="000000"/>
                </a:solidFill>
                <a:latin typeface="Comic Sans MS" pitchFamily="66" charset="0"/>
              </a:rPr>
              <a:t>trans-</a:t>
            </a:r>
            <a:r>
              <a:rPr lang="en-US" sz="2000" i="0" dirty="0" err="1" smtClean="0">
                <a:solidFill>
                  <a:srgbClr val="000000"/>
                </a:solidFill>
                <a:latin typeface="Comic Sans MS" pitchFamily="66" charset="0"/>
              </a:rPr>
              <a:t>eQTLs</a:t>
            </a:r>
            <a:r>
              <a:rPr lang="en-US" sz="2000" i="0" dirty="0" smtClean="0">
                <a:solidFill>
                  <a:srgbClr val="000000"/>
                </a:solidFill>
                <a:latin typeface="Comic Sans MS" pitchFamily="66" charset="0"/>
              </a:rPr>
              <a:t> </a:t>
            </a:r>
            <a:r>
              <a:rPr lang="en-US" sz="2000" i="0" dirty="0">
                <a:solidFill>
                  <a:srgbClr val="000000"/>
                </a:solidFill>
                <a:latin typeface="Comic Sans MS" pitchFamily="66" charset="0"/>
              </a:rPr>
              <a:t>(distal </a:t>
            </a:r>
            <a:r>
              <a:rPr lang="en-US" sz="2000" i="0" dirty="0" err="1">
                <a:solidFill>
                  <a:srgbClr val="000000"/>
                </a:solidFill>
                <a:latin typeface="Comic Sans MS" pitchFamily="66" charset="0"/>
              </a:rPr>
              <a:t>eQTLs</a:t>
            </a:r>
            <a:r>
              <a:rPr lang="en-US" sz="2000" i="0" dirty="0" smtClean="0">
                <a:solidFill>
                  <a:srgbClr val="000000"/>
                </a:solidFill>
                <a:latin typeface="Comic Sans MS" pitchFamily="66" charset="0"/>
              </a:rPr>
              <a:t>): </a:t>
            </a:r>
            <a:r>
              <a:rPr lang="en-US" altLang="zh-CN" sz="2000" i="0" dirty="0" smtClean="0">
                <a:solidFill>
                  <a:srgbClr val="000000"/>
                </a:solidFill>
                <a:latin typeface="Comic Sans MS" pitchFamily="66" charset="0"/>
              </a:rPr>
              <a:t>located</a:t>
            </a:r>
            <a:r>
              <a:rPr lang="zh-CN" altLang="en-US" sz="2000" i="0" dirty="0" smtClean="0">
                <a:solidFill>
                  <a:srgbClr val="000000"/>
                </a:solidFill>
                <a:latin typeface="Comic Sans MS" pitchFamily="66" charset="0"/>
              </a:rPr>
              <a:t> </a:t>
            </a:r>
            <a:r>
              <a:rPr lang="en-US" sz="2000" i="0" dirty="0" smtClean="0">
                <a:solidFill>
                  <a:srgbClr val="000000"/>
                </a:solidFill>
                <a:latin typeface="Comic Sans MS" pitchFamily="66" charset="0"/>
              </a:rPr>
              <a:t>far from </a:t>
            </a:r>
            <a:r>
              <a:rPr lang="en-US" sz="2000" i="0" dirty="0">
                <a:solidFill>
                  <a:srgbClr val="000000"/>
                </a:solidFill>
                <a:latin typeface="Comic Sans MS" pitchFamily="66" charset="0"/>
              </a:rPr>
              <a:t>the </a:t>
            </a:r>
            <a:r>
              <a:rPr lang="en-US" altLang="zh-CN" sz="2000" i="0" dirty="0" smtClean="0">
                <a:solidFill>
                  <a:srgbClr val="000000"/>
                </a:solidFill>
                <a:latin typeface="Comic Sans MS" pitchFamily="66" charset="0"/>
              </a:rPr>
              <a:t>physical</a:t>
            </a:r>
            <a:r>
              <a:rPr lang="zh-CN" altLang="en-US" sz="2000" i="0" dirty="0" smtClean="0">
                <a:solidFill>
                  <a:srgbClr val="000000"/>
                </a:solidFill>
                <a:latin typeface="Comic Sans MS" pitchFamily="66" charset="0"/>
              </a:rPr>
              <a:t> </a:t>
            </a:r>
            <a:r>
              <a:rPr lang="en-US" sz="2000" i="0" dirty="0" smtClean="0">
                <a:solidFill>
                  <a:srgbClr val="000000"/>
                </a:solidFill>
                <a:latin typeface="Comic Sans MS" pitchFamily="66" charset="0"/>
              </a:rPr>
              <a:t>location </a:t>
            </a:r>
            <a:r>
              <a:rPr lang="zh-CN" altLang="en-US" sz="2000" i="0" dirty="0" smtClean="0">
                <a:solidFill>
                  <a:srgbClr val="000000"/>
                </a:solidFill>
                <a:latin typeface="Comic Sans MS" pitchFamily="66" charset="0"/>
              </a:rPr>
              <a:t/>
            </a:r>
            <a:br>
              <a:rPr lang="zh-CN" altLang="en-US" sz="2000" i="0" dirty="0" smtClean="0">
                <a:solidFill>
                  <a:srgbClr val="000000"/>
                </a:solidFill>
                <a:latin typeface="Comic Sans MS" pitchFamily="66" charset="0"/>
              </a:rPr>
            </a:br>
            <a:r>
              <a:rPr lang="zh-CN" altLang="en-US" sz="2000" i="0" dirty="0" smtClean="0">
                <a:solidFill>
                  <a:srgbClr val="000000"/>
                </a:solidFill>
                <a:latin typeface="Comic Sans MS" pitchFamily="66" charset="0"/>
              </a:rPr>
              <a:t>                                               </a:t>
            </a:r>
            <a:r>
              <a:rPr lang="en-US" sz="2000" i="0" dirty="0" smtClean="0">
                <a:solidFill>
                  <a:srgbClr val="000000"/>
                </a:solidFill>
                <a:latin typeface="Comic Sans MS" pitchFamily="66" charset="0"/>
              </a:rPr>
              <a:t>of gene</a:t>
            </a:r>
            <a:r>
              <a:rPr lang="zh-CN" altLang="en-US" sz="2000" i="0" dirty="0" smtClean="0">
                <a:solidFill>
                  <a:srgbClr val="000000"/>
                </a:solidFill>
                <a:latin typeface="Comic Sans MS" pitchFamily="66" charset="0"/>
              </a:rPr>
              <a:t> </a:t>
            </a:r>
            <a:r>
              <a:rPr lang="en-US" altLang="zh-CN" sz="2000" i="0" dirty="0" smtClean="0">
                <a:solidFill>
                  <a:srgbClr val="000000"/>
                </a:solidFill>
                <a:latin typeface="Comic Sans MS" pitchFamily="66" charset="0"/>
              </a:rPr>
              <a:t>on</a:t>
            </a:r>
            <a:r>
              <a:rPr lang="zh-CN" altLang="en-US" sz="2000" i="0" dirty="0" smtClean="0">
                <a:solidFill>
                  <a:srgbClr val="000000"/>
                </a:solidFill>
                <a:latin typeface="Comic Sans MS" pitchFamily="66" charset="0"/>
              </a:rPr>
              <a:t> </a:t>
            </a:r>
            <a:r>
              <a:rPr lang="en-US" altLang="zh-CN" sz="2000" i="0" dirty="0" smtClean="0">
                <a:solidFill>
                  <a:srgbClr val="000000"/>
                </a:solidFill>
                <a:latin typeface="Comic Sans MS" pitchFamily="66" charset="0"/>
              </a:rPr>
              <a:t>the</a:t>
            </a:r>
            <a:r>
              <a:rPr lang="zh-CN" altLang="en-US" sz="2000" i="0" dirty="0" smtClean="0">
                <a:solidFill>
                  <a:srgbClr val="000000"/>
                </a:solidFill>
                <a:latin typeface="Comic Sans MS" pitchFamily="66" charset="0"/>
              </a:rPr>
              <a:t> </a:t>
            </a:r>
            <a:r>
              <a:rPr lang="en-US" altLang="zh-CN" sz="2000" i="0" dirty="0" smtClean="0">
                <a:solidFill>
                  <a:srgbClr val="000000"/>
                </a:solidFill>
                <a:latin typeface="Comic Sans MS" pitchFamily="66" charset="0"/>
              </a:rPr>
              <a:t>chromosome.</a:t>
            </a:r>
            <a:endParaRPr lang="de-DE" sz="2000" i="0" dirty="0">
              <a:solidFill>
                <a:srgbClr val="000000"/>
              </a:solidFill>
              <a:latin typeface="Arial"/>
            </a:endParaRPr>
          </a:p>
          <a:p>
            <a:pPr defTabSz="914400" fontAlgn="base">
              <a:spcAft>
                <a:spcPct val="0"/>
              </a:spcAft>
              <a:buClr>
                <a:srgbClr val="FF3300"/>
              </a:buClr>
            </a:pPr>
            <a:endParaRPr lang="de-DE" sz="1400" i="0" dirty="0" smtClean="0">
              <a:solidFill>
                <a:srgbClr val="000000"/>
              </a:solidFill>
              <a:latin typeface="Arial"/>
            </a:endParaRPr>
          </a:p>
          <a:p>
            <a:pPr defTabSz="914400" fontAlgn="base">
              <a:spcAft>
                <a:spcPct val="0"/>
              </a:spcAft>
              <a:buClr>
                <a:srgbClr val="FF3300"/>
              </a:buClr>
            </a:pPr>
            <a:endParaRPr lang="de-DE" sz="1400" i="0" dirty="0">
              <a:solidFill>
                <a:srgbClr val="000000"/>
              </a:solidFill>
              <a:latin typeface="Arial"/>
            </a:endParaRPr>
          </a:p>
          <a:p>
            <a:pPr defTabSz="914400" fontAlgn="base">
              <a:spcAft>
                <a:spcPct val="0"/>
              </a:spcAft>
              <a:buClr>
                <a:srgbClr val="FF3300"/>
              </a:buClr>
            </a:pPr>
            <a:endParaRPr lang="en-US" sz="1400" i="0" dirty="0" smtClean="0">
              <a:solidFill>
                <a:srgbClr val="000000"/>
              </a:solidFill>
              <a:latin typeface="Arial"/>
            </a:endParaRPr>
          </a:p>
          <a:p>
            <a:pPr marL="342900" indent="-342900" defTabSz="914400">
              <a:buFontTx/>
              <a:buAutoNum type="arabicPeriod"/>
            </a:pPr>
            <a:endParaRPr lang="en-US" sz="2000" dirty="0">
              <a:solidFill>
                <a:srgbClr val="000000"/>
              </a:solidFill>
            </a:endParaRPr>
          </a:p>
          <a:p>
            <a:pPr defTabSz="914400" fontAlgn="base">
              <a:spcBef>
                <a:spcPts val="2400"/>
              </a:spcBef>
              <a:spcAft>
                <a:spcPct val="0"/>
              </a:spcAft>
              <a:buClr>
                <a:srgbClr val="FF3300"/>
              </a:buClr>
            </a:pPr>
            <a:endParaRPr lang="en-US" altLang="zh-CN" sz="2000" i="0" dirty="0" smtClean="0">
              <a:solidFill>
                <a:srgbClr val="000000"/>
              </a:solidFill>
              <a:latin typeface="Comic Sans MS" pitchFamily="66" charset="0"/>
            </a:endParaRPr>
          </a:p>
        </p:txBody>
      </p:sp>
    </p:spTree>
    <p:extLst>
      <p:ext uri="{BB962C8B-B14F-4D97-AF65-F5344CB8AC3E}">
        <p14:creationId xmlns:p14="http://schemas.microsoft.com/office/powerpoint/2010/main" val="943947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checkerboard(across)">
                                      <p:cBhvr>
                                        <p:cTn id="7" dur="500"/>
                                        <p:tgtEl>
                                          <p:spTgt spid="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checkerboard(across)">
                                      <p:cBhvr>
                                        <p:cTn id="12"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304800"/>
            <a:ext cx="7162800" cy="400110"/>
          </a:xfrm>
          <a:prstGeom prst="rect">
            <a:avLst/>
          </a:prstGeom>
        </p:spPr>
        <p:txBody>
          <a:bodyPr wrap="square">
            <a:spAutoFit/>
          </a:bodyPr>
          <a:lstStyle/>
          <a:p>
            <a:r>
              <a:rPr lang="en-US" sz="2000" b="1" dirty="0">
                <a:solidFill>
                  <a:srgbClr val="FF0000"/>
                </a:solidFill>
                <a:latin typeface="Comic Sans MS" charset="0"/>
                <a:ea typeface="Comic Sans MS" charset="0"/>
                <a:cs typeface="Comic Sans MS" charset="0"/>
              </a:rPr>
              <a:t>Model performance evaluation based on sub-sampling</a:t>
            </a:r>
          </a:p>
        </p:txBody>
      </p:sp>
      <p:pic>
        <p:nvPicPr>
          <p:cNvPr id="5" name="Picture 4"/>
          <p:cNvPicPr>
            <a:picLocks noChangeAspect="1"/>
          </p:cNvPicPr>
          <p:nvPr/>
        </p:nvPicPr>
        <p:blipFill>
          <a:blip r:embed="rId2"/>
          <a:stretch>
            <a:fillRect/>
          </a:stretch>
        </p:blipFill>
        <p:spPr>
          <a:xfrm>
            <a:off x="457200" y="1676400"/>
            <a:ext cx="8382000" cy="4533900"/>
          </a:xfrm>
          <a:prstGeom prst="rect">
            <a:avLst/>
          </a:prstGeom>
        </p:spPr>
      </p:pic>
      <p:sp>
        <p:nvSpPr>
          <p:cNvPr id="6" name="Rectangle 5"/>
          <p:cNvSpPr/>
          <p:nvPr/>
        </p:nvSpPr>
        <p:spPr>
          <a:xfrm>
            <a:off x="685800" y="1383268"/>
            <a:ext cx="7467600" cy="369332"/>
          </a:xfrm>
          <a:prstGeom prst="rect">
            <a:avLst/>
          </a:prstGeom>
        </p:spPr>
        <p:txBody>
          <a:bodyPr wrap="square">
            <a:spAutoFit/>
          </a:bodyPr>
          <a:lstStyle/>
          <a:p>
            <a:r>
              <a:rPr lang="en-US" b="1" dirty="0">
                <a:latin typeface=""/>
              </a:rPr>
              <a:t>AUC ratios of cis-</a:t>
            </a:r>
            <a:r>
              <a:rPr lang="en-US" b="1" dirty="0" err="1">
                <a:latin typeface=""/>
              </a:rPr>
              <a:t>eQTL</a:t>
            </a:r>
            <a:r>
              <a:rPr lang="en-US" b="1" dirty="0">
                <a:latin typeface=""/>
              </a:rPr>
              <a:t> methods across different sample sizes</a:t>
            </a:r>
            <a:endParaRPr lang="en-US" b="1" dirty="0"/>
          </a:p>
        </p:txBody>
      </p:sp>
      <p:sp>
        <p:nvSpPr>
          <p:cNvPr id="8" name="Rectangle 7"/>
          <p:cNvSpPr/>
          <p:nvPr/>
        </p:nvSpPr>
        <p:spPr>
          <a:xfrm>
            <a:off x="990600" y="6248400"/>
            <a:ext cx="7543800" cy="369332"/>
          </a:xfrm>
          <a:prstGeom prst="rect">
            <a:avLst/>
          </a:prstGeom>
        </p:spPr>
        <p:txBody>
          <a:bodyPr wrap="square">
            <a:spAutoFit/>
          </a:bodyPr>
          <a:lstStyle/>
          <a:p>
            <a:r>
              <a:rPr lang="en-US" b="1" dirty="0">
                <a:solidFill>
                  <a:srgbClr val="FF0000"/>
                </a:solidFill>
                <a:latin typeface="Comic Sans MS" charset="0"/>
                <a:ea typeface="Comic Sans MS" charset="0"/>
                <a:cs typeface="Comic Sans MS" charset="0"/>
              </a:rPr>
              <a:t>TA-</a:t>
            </a:r>
            <a:r>
              <a:rPr lang="en-US" b="1" dirty="0" err="1">
                <a:solidFill>
                  <a:srgbClr val="FF0000"/>
                </a:solidFill>
                <a:latin typeface="Comic Sans MS" charset="0"/>
                <a:ea typeface="Comic Sans MS" charset="0"/>
                <a:cs typeface="Comic Sans MS" charset="0"/>
              </a:rPr>
              <a:t>eQTL</a:t>
            </a:r>
            <a:r>
              <a:rPr lang="en-US" b="1" dirty="0">
                <a:solidFill>
                  <a:srgbClr val="FF0000"/>
                </a:solidFill>
                <a:latin typeface="Comic Sans MS" charset="0"/>
                <a:ea typeface="Comic Sans MS" charset="0"/>
                <a:cs typeface="Comic Sans MS" charset="0"/>
              </a:rPr>
              <a:t> method is most advantageous for smaller sample </a:t>
            </a:r>
            <a:r>
              <a:rPr lang="en-US" b="1" dirty="0" smtClean="0">
                <a:solidFill>
                  <a:srgbClr val="FF0000"/>
                </a:solidFill>
                <a:latin typeface="Comic Sans MS" charset="0"/>
                <a:ea typeface="Comic Sans MS" charset="0"/>
                <a:cs typeface="Comic Sans MS" charset="0"/>
              </a:rPr>
              <a:t>size.</a:t>
            </a:r>
            <a:endParaRPr lang="en-US" b="1" dirty="0">
              <a:solidFill>
                <a:srgbClr val="FF0000"/>
              </a:solidFill>
              <a:latin typeface="Comic Sans MS" charset="0"/>
              <a:ea typeface="Comic Sans MS" charset="0"/>
              <a:cs typeface="Comic Sans MS" charset="0"/>
            </a:endParaRPr>
          </a:p>
        </p:txBody>
      </p:sp>
    </p:spTree>
    <p:extLst>
      <p:ext uri="{BB962C8B-B14F-4D97-AF65-F5344CB8AC3E}">
        <p14:creationId xmlns:p14="http://schemas.microsoft.com/office/powerpoint/2010/main" val="32725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14400" y="2971800"/>
            <a:ext cx="7391400" cy="1015663"/>
          </a:xfrm>
          <a:prstGeom prst="rect">
            <a:avLst/>
          </a:prstGeom>
        </p:spPr>
        <p:txBody>
          <a:bodyPr wrap="square">
            <a:spAutoFit/>
          </a:bodyPr>
          <a:lstStyle/>
          <a:p>
            <a:pPr defTabSz="914400"/>
            <a:r>
              <a:rPr lang="en-US" sz="3600" b="1" dirty="0" smtClean="0">
                <a:solidFill>
                  <a:srgbClr val="FF0000"/>
                </a:solidFill>
                <a:latin typeface="Comic Sans MS" pitchFamily="66" charset="0"/>
                <a:ea typeface="宋体"/>
                <a:cs typeface="Times New Roman" pitchFamily="18" charset="0"/>
              </a:rPr>
              <a:t>IV. Summary and Discussion</a:t>
            </a:r>
            <a:endParaRPr lang="en-US" sz="3600" b="1" dirty="0">
              <a:solidFill>
                <a:srgbClr val="FF0000"/>
              </a:solidFill>
              <a:latin typeface="Comic Sans MS" pitchFamily="66" charset="0"/>
              <a:ea typeface="宋体"/>
              <a:cs typeface="Times New Roman" pitchFamily="18" charset="0"/>
            </a:endParaRPr>
          </a:p>
          <a:p>
            <a:pPr defTabSz="914400"/>
            <a:endParaRPr lang="en-US" sz="2400" b="1" dirty="0">
              <a:solidFill>
                <a:srgbClr val="000000"/>
              </a:solidFill>
              <a:latin typeface="Comic Sans MS" pitchFamily="66" charset="0"/>
              <a:ea typeface="宋体"/>
              <a:cs typeface="Times New Roman" pitchFamily="18" charset="0"/>
            </a:endParaRPr>
          </a:p>
        </p:txBody>
      </p:sp>
    </p:spTree>
    <p:extLst>
      <p:ext uri="{BB962C8B-B14F-4D97-AF65-F5344CB8AC3E}">
        <p14:creationId xmlns:p14="http://schemas.microsoft.com/office/powerpoint/2010/main" val="109816883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533400"/>
            <a:ext cx="1524776" cy="461665"/>
          </a:xfrm>
          <a:prstGeom prst="rect">
            <a:avLst/>
          </a:prstGeom>
        </p:spPr>
        <p:txBody>
          <a:bodyPr wrap="none">
            <a:spAutoFit/>
          </a:bodyPr>
          <a:lstStyle/>
          <a:p>
            <a:r>
              <a:rPr lang="en-US" sz="2400" b="1" dirty="0" smtClean="0">
                <a:solidFill>
                  <a:srgbClr val="FF0000"/>
                </a:solidFill>
                <a:latin typeface="Comic Sans MS" pitchFamily="66" charset="0"/>
                <a:cs typeface="Times New Roman" pitchFamily="18" charset="0"/>
              </a:rPr>
              <a:t>Summary</a:t>
            </a:r>
            <a:endParaRPr lang="en-US" sz="2400" dirty="0"/>
          </a:p>
        </p:txBody>
      </p:sp>
      <p:sp>
        <p:nvSpPr>
          <p:cNvPr id="3" name="Rectangle 2"/>
          <p:cNvSpPr/>
          <p:nvPr/>
        </p:nvSpPr>
        <p:spPr>
          <a:xfrm>
            <a:off x="381000" y="1661785"/>
            <a:ext cx="8534400" cy="4801314"/>
          </a:xfrm>
          <a:prstGeom prst="rect">
            <a:avLst/>
          </a:prstGeom>
        </p:spPr>
        <p:txBody>
          <a:bodyPr wrap="square">
            <a:spAutoFit/>
          </a:bodyPr>
          <a:lstStyle/>
          <a:p>
            <a:pPr marL="285750" indent="-285750">
              <a:lnSpc>
                <a:spcPct val="150000"/>
              </a:lnSpc>
              <a:buClr>
                <a:srgbClr val="FF0000"/>
              </a:buClr>
              <a:buFont typeface="Wingdings" charset="2"/>
              <a:buChar char="Ø"/>
            </a:pPr>
            <a:r>
              <a:rPr lang="en-US" dirty="0" smtClean="0">
                <a:latin typeface="Comic Sans MS" charset="0"/>
                <a:ea typeface="Comic Sans MS" charset="0"/>
                <a:cs typeface="Comic Sans MS" charset="0"/>
              </a:rPr>
              <a:t>We </a:t>
            </a:r>
            <a:r>
              <a:rPr lang="en-US" dirty="0">
                <a:latin typeface="Comic Sans MS" charset="0"/>
                <a:ea typeface="Comic Sans MS" charset="0"/>
                <a:cs typeface="Comic Sans MS" charset="0"/>
              </a:rPr>
              <a:t>developed a tissue augmented Bayesian model of cis-</a:t>
            </a:r>
            <a:r>
              <a:rPr lang="en-US" dirty="0" err="1">
                <a:latin typeface="Comic Sans MS" charset="0"/>
                <a:ea typeface="Comic Sans MS" charset="0"/>
                <a:cs typeface="Comic Sans MS" charset="0"/>
              </a:rPr>
              <a:t>eQTL</a:t>
            </a:r>
            <a:r>
              <a:rPr lang="en-US" dirty="0">
                <a:latin typeface="Comic Sans MS" charset="0"/>
                <a:ea typeface="Comic Sans MS" charset="0"/>
                <a:cs typeface="Comic Sans MS" charset="0"/>
              </a:rPr>
              <a:t> (</a:t>
            </a:r>
            <a:r>
              <a:rPr lang="en-US" dirty="0" smtClean="0">
                <a:latin typeface="Comic Sans MS" charset="0"/>
                <a:ea typeface="Comic Sans MS" charset="0"/>
                <a:cs typeface="Comic Sans MS" charset="0"/>
              </a:rPr>
              <a:t>TA-</a:t>
            </a:r>
            <a:r>
              <a:rPr lang="en-US" dirty="0" err="1" smtClean="0">
                <a:latin typeface="Comic Sans MS" charset="0"/>
                <a:ea typeface="Comic Sans MS" charset="0"/>
                <a:cs typeface="Comic Sans MS" charset="0"/>
              </a:rPr>
              <a:t>eQTL</a:t>
            </a:r>
            <a:r>
              <a:rPr lang="en-US" dirty="0" smtClean="0">
                <a:latin typeface="Comic Sans MS" charset="0"/>
                <a:ea typeface="Comic Sans MS" charset="0"/>
                <a:cs typeface="Comic Sans MS" charset="0"/>
              </a:rPr>
              <a:t>) in </a:t>
            </a:r>
            <a:r>
              <a:rPr lang="en-US" dirty="0">
                <a:latin typeface="Comic Sans MS" charset="0"/>
                <a:ea typeface="Comic Sans MS" charset="0"/>
                <a:cs typeface="Comic Sans MS" charset="0"/>
              </a:rPr>
              <a:t>one tissue by incorporating information from an additional </a:t>
            </a:r>
            <a:r>
              <a:rPr lang="en-US" dirty="0" smtClean="0">
                <a:latin typeface="Comic Sans MS" charset="0"/>
                <a:ea typeface="Comic Sans MS" charset="0"/>
                <a:cs typeface="Comic Sans MS" charset="0"/>
              </a:rPr>
              <a:t>tissue</a:t>
            </a:r>
            <a:r>
              <a:rPr lang="en-US" dirty="0">
                <a:latin typeface="Comic Sans MS" charset="0"/>
                <a:ea typeface="Comic Sans MS" charset="0"/>
                <a:cs typeface="Comic Sans MS" charset="0"/>
              </a:rPr>
              <a:t>;</a:t>
            </a:r>
            <a:endParaRPr lang="en-US" dirty="0" smtClean="0">
              <a:latin typeface="Comic Sans MS" charset="0"/>
              <a:ea typeface="Comic Sans MS" charset="0"/>
              <a:cs typeface="Comic Sans MS" charset="0"/>
            </a:endParaRPr>
          </a:p>
          <a:p>
            <a:pPr marL="285750" indent="-285750">
              <a:lnSpc>
                <a:spcPct val="150000"/>
              </a:lnSpc>
              <a:buClr>
                <a:srgbClr val="FF0000"/>
              </a:buClr>
              <a:buFont typeface="Wingdings" charset="2"/>
              <a:buChar char="Ø"/>
            </a:pPr>
            <a:endParaRPr lang="en-US" sz="1200" dirty="0" smtClean="0">
              <a:latin typeface="Comic Sans MS" charset="0"/>
              <a:ea typeface="Comic Sans MS" charset="0"/>
              <a:cs typeface="Comic Sans MS" charset="0"/>
            </a:endParaRPr>
          </a:p>
          <a:p>
            <a:pPr marL="285750" indent="-285750">
              <a:lnSpc>
                <a:spcPct val="150000"/>
              </a:lnSpc>
              <a:buClr>
                <a:srgbClr val="FF0000"/>
              </a:buClr>
              <a:buFont typeface="Wingdings" charset="2"/>
              <a:buChar char="Ø"/>
            </a:pPr>
            <a:r>
              <a:rPr lang="en-US" dirty="0" smtClean="0">
                <a:latin typeface="Comic Sans MS" charset="0"/>
                <a:ea typeface="Comic Sans MS" charset="0"/>
                <a:cs typeface="Comic Sans MS" charset="0"/>
              </a:rPr>
              <a:t>We first </a:t>
            </a:r>
            <a:r>
              <a:rPr lang="en-US" dirty="0">
                <a:latin typeface="Comic Sans MS" charset="0"/>
                <a:ea typeface="Comic Sans MS" charset="0"/>
                <a:cs typeface="Comic Sans MS" charset="0"/>
              </a:rPr>
              <a:t>assessed model performance based on liver "ASE-verified </a:t>
            </a:r>
            <a:r>
              <a:rPr lang="en-US" dirty="0" smtClean="0">
                <a:latin typeface="Comic Sans MS" charset="0"/>
                <a:ea typeface="Comic Sans MS" charset="0"/>
                <a:cs typeface="Comic Sans MS" charset="0"/>
              </a:rPr>
              <a:t>cis-</a:t>
            </a:r>
            <a:r>
              <a:rPr lang="en-US" dirty="0" err="1" smtClean="0">
                <a:latin typeface="Comic Sans MS" charset="0"/>
                <a:ea typeface="Comic Sans MS" charset="0"/>
                <a:cs typeface="Comic Sans MS" charset="0"/>
              </a:rPr>
              <a:t>eQTL</a:t>
            </a:r>
            <a:r>
              <a:rPr lang="en-US" dirty="0" smtClean="0">
                <a:latin typeface="Comic Sans MS" charset="0"/>
                <a:ea typeface="Comic Sans MS" charset="0"/>
                <a:cs typeface="Comic Sans MS" charset="0"/>
              </a:rPr>
              <a:t>”;</a:t>
            </a:r>
          </a:p>
          <a:p>
            <a:pPr marL="285750" indent="-285750">
              <a:lnSpc>
                <a:spcPct val="150000"/>
              </a:lnSpc>
              <a:buClr>
                <a:srgbClr val="FF0000"/>
              </a:buClr>
              <a:buFont typeface="Wingdings" charset="2"/>
              <a:buChar char="Ø"/>
            </a:pPr>
            <a:endParaRPr lang="en-US" sz="1200" dirty="0">
              <a:latin typeface="Comic Sans MS" charset="0"/>
              <a:ea typeface="Comic Sans MS" charset="0"/>
              <a:cs typeface="Comic Sans MS" charset="0"/>
            </a:endParaRPr>
          </a:p>
          <a:p>
            <a:pPr marL="285750" indent="-285750">
              <a:lnSpc>
                <a:spcPct val="150000"/>
              </a:lnSpc>
              <a:buClr>
                <a:srgbClr val="FF0000"/>
              </a:buClr>
              <a:buFont typeface="Wingdings" charset="2"/>
              <a:buChar char="Ø"/>
            </a:pPr>
            <a:r>
              <a:rPr lang="en-US" dirty="0">
                <a:latin typeface="Comic Sans MS" charset="0"/>
                <a:ea typeface="Comic Sans MS" charset="0"/>
                <a:cs typeface="Comic Sans MS" charset="0"/>
              </a:rPr>
              <a:t>B</a:t>
            </a:r>
            <a:r>
              <a:rPr lang="en-US" dirty="0" smtClean="0">
                <a:latin typeface="Comic Sans MS" charset="0"/>
                <a:ea typeface="Comic Sans MS" charset="0"/>
                <a:cs typeface="Comic Sans MS" charset="0"/>
              </a:rPr>
              <a:t>oth </a:t>
            </a:r>
            <a:r>
              <a:rPr lang="en-US" dirty="0">
                <a:latin typeface="Comic Sans MS" charset="0"/>
                <a:ea typeface="Comic Sans MS" charset="0"/>
                <a:cs typeface="Comic Sans MS" charset="0"/>
              </a:rPr>
              <a:t>Bayesian analysis strategies (TA-</a:t>
            </a:r>
            <a:r>
              <a:rPr lang="en-US" dirty="0" err="1">
                <a:latin typeface="Comic Sans MS" charset="0"/>
                <a:ea typeface="Comic Sans MS" charset="0"/>
                <a:cs typeface="Comic Sans MS" charset="0"/>
              </a:rPr>
              <a:t>eQTL</a:t>
            </a:r>
            <a:r>
              <a:rPr lang="en-US" dirty="0">
                <a:latin typeface="Comic Sans MS" charset="0"/>
                <a:ea typeface="Comic Sans MS" charset="0"/>
                <a:cs typeface="Comic Sans MS" charset="0"/>
              </a:rPr>
              <a:t> and </a:t>
            </a:r>
            <a:r>
              <a:rPr lang="en-US" dirty="0" smtClean="0">
                <a:latin typeface="Comic Sans MS" charset="0"/>
                <a:ea typeface="Comic Sans MS" charset="0"/>
                <a:cs typeface="Comic Sans MS" charset="0"/>
              </a:rPr>
              <a:t>MT) significantly </a:t>
            </a:r>
            <a:r>
              <a:rPr lang="en-US" dirty="0">
                <a:latin typeface="Comic Sans MS" charset="0"/>
                <a:ea typeface="Comic Sans MS" charset="0"/>
                <a:cs typeface="Comic Sans MS" charset="0"/>
              </a:rPr>
              <a:t>improved cis-</a:t>
            </a:r>
            <a:r>
              <a:rPr lang="en-US" dirty="0" err="1">
                <a:latin typeface="Comic Sans MS" charset="0"/>
                <a:ea typeface="Comic Sans MS" charset="0"/>
                <a:cs typeface="Comic Sans MS" charset="0"/>
              </a:rPr>
              <a:t>eQTL</a:t>
            </a:r>
            <a:r>
              <a:rPr lang="en-US" dirty="0">
                <a:latin typeface="Comic Sans MS" charset="0"/>
                <a:ea typeface="Comic Sans MS" charset="0"/>
                <a:cs typeface="Comic Sans MS" charset="0"/>
              </a:rPr>
              <a:t> gene prediction when compared with the conventional </a:t>
            </a:r>
            <a:r>
              <a:rPr lang="en-US" dirty="0" err="1" smtClean="0">
                <a:latin typeface="Comic Sans MS" charset="0"/>
                <a:ea typeface="Comic Sans MS" charset="0"/>
                <a:cs typeface="Comic Sans MS" charset="0"/>
              </a:rPr>
              <a:t>eQTL</a:t>
            </a:r>
            <a:r>
              <a:rPr lang="en-US" dirty="0">
                <a:latin typeface="Comic Sans MS" charset="0"/>
                <a:ea typeface="Comic Sans MS" charset="0"/>
                <a:cs typeface="Comic Sans MS" charset="0"/>
              </a:rPr>
              <a:t> </a:t>
            </a:r>
            <a:r>
              <a:rPr lang="en-US" dirty="0" smtClean="0">
                <a:latin typeface="Comic Sans MS" charset="0"/>
                <a:ea typeface="Comic Sans MS" charset="0"/>
                <a:cs typeface="Comic Sans MS" charset="0"/>
              </a:rPr>
              <a:t>method;</a:t>
            </a:r>
          </a:p>
          <a:p>
            <a:pPr marL="285750" indent="-285750">
              <a:lnSpc>
                <a:spcPct val="150000"/>
              </a:lnSpc>
              <a:buClr>
                <a:srgbClr val="FF0000"/>
              </a:buClr>
              <a:buFont typeface="Wingdings" charset="2"/>
              <a:buChar char="Ø"/>
            </a:pPr>
            <a:endParaRPr lang="en-US" sz="1200" dirty="0">
              <a:latin typeface="Comic Sans MS" charset="0"/>
              <a:ea typeface="Comic Sans MS" charset="0"/>
              <a:cs typeface="Comic Sans MS" charset="0"/>
            </a:endParaRPr>
          </a:p>
          <a:p>
            <a:pPr marL="285750" indent="-285750">
              <a:lnSpc>
                <a:spcPct val="150000"/>
              </a:lnSpc>
              <a:buClr>
                <a:srgbClr val="FF0000"/>
              </a:buClr>
              <a:buFont typeface="Wingdings" charset="2"/>
              <a:buChar char="Ø"/>
            </a:pPr>
            <a:r>
              <a:rPr lang="en-US" dirty="0">
                <a:latin typeface="Comic Sans MS" charset="0"/>
                <a:ea typeface="Comic Sans MS" charset="0"/>
                <a:cs typeface="Comic Sans MS" charset="0"/>
              </a:rPr>
              <a:t>T</a:t>
            </a:r>
            <a:r>
              <a:rPr lang="en-US" dirty="0" smtClean="0">
                <a:latin typeface="Comic Sans MS" charset="0"/>
                <a:ea typeface="Comic Sans MS" charset="0"/>
                <a:cs typeface="Comic Sans MS" charset="0"/>
              </a:rPr>
              <a:t>he </a:t>
            </a:r>
            <a:r>
              <a:rPr lang="en-US" dirty="0">
                <a:latin typeface="Comic Sans MS" charset="0"/>
                <a:ea typeface="Comic Sans MS" charset="0"/>
                <a:cs typeface="Comic Sans MS" charset="0"/>
              </a:rPr>
              <a:t>TA-</a:t>
            </a:r>
            <a:r>
              <a:rPr lang="en-US" dirty="0" err="1">
                <a:latin typeface="Comic Sans MS" charset="0"/>
                <a:ea typeface="Comic Sans MS" charset="0"/>
                <a:cs typeface="Comic Sans MS" charset="0"/>
              </a:rPr>
              <a:t>eQTL</a:t>
            </a:r>
            <a:r>
              <a:rPr lang="en-US" dirty="0">
                <a:latin typeface="Comic Sans MS" charset="0"/>
                <a:ea typeface="Comic Sans MS" charset="0"/>
                <a:cs typeface="Comic Sans MS" charset="0"/>
              </a:rPr>
              <a:t> method </a:t>
            </a:r>
            <a:r>
              <a:rPr lang="en-US" dirty="0" smtClean="0">
                <a:latin typeface="Comic Sans MS" charset="0"/>
                <a:ea typeface="Comic Sans MS" charset="0"/>
                <a:cs typeface="Comic Sans MS" charset="0"/>
              </a:rPr>
              <a:t>significantly improved </a:t>
            </a:r>
            <a:r>
              <a:rPr lang="en-US" dirty="0">
                <a:latin typeface="Comic Sans MS" charset="0"/>
                <a:ea typeface="Comic Sans MS" charset="0"/>
                <a:cs typeface="Comic Sans MS" charset="0"/>
              </a:rPr>
              <a:t>the accuracy when sample size decreased, compared to the MT method.</a:t>
            </a:r>
          </a:p>
        </p:txBody>
      </p:sp>
    </p:spTree>
    <p:extLst>
      <p:ext uri="{BB962C8B-B14F-4D97-AF65-F5344CB8AC3E}">
        <p14:creationId xmlns:p14="http://schemas.microsoft.com/office/powerpoint/2010/main" val="1660316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609600"/>
            <a:ext cx="9205687" cy="461665"/>
          </a:xfrm>
          <a:prstGeom prst="rect">
            <a:avLst/>
          </a:prstGeom>
        </p:spPr>
        <p:txBody>
          <a:bodyPr wrap="square">
            <a:spAutoFit/>
          </a:bodyPr>
          <a:lstStyle/>
          <a:p>
            <a:r>
              <a:rPr lang="en-US" altLang="zh-CN" sz="2400" b="1" dirty="0" smtClean="0">
                <a:solidFill>
                  <a:srgbClr val="FF0000"/>
                </a:solidFill>
                <a:latin typeface="Comic Sans MS" pitchFamily="66" charset="0"/>
              </a:rPr>
              <a:t>Advantages </a:t>
            </a:r>
            <a:r>
              <a:rPr lang="en-US" altLang="zh-CN" sz="2400" b="1" dirty="0">
                <a:solidFill>
                  <a:srgbClr val="FF0000"/>
                </a:solidFill>
                <a:latin typeface="Comic Sans MS" pitchFamily="66" charset="0"/>
              </a:rPr>
              <a:t>of TA-</a:t>
            </a:r>
            <a:r>
              <a:rPr lang="en-US" altLang="zh-CN" sz="2400" b="1" dirty="0" err="1">
                <a:solidFill>
                  <a:srgbClr val="FF0000"/>
                </a:solidFill>
                <a:latin typeface="Comic Sans MS" pitchFamily="66" charset="0"/>
              </a:rPr>
              <a:t>eQTL</a:t>
            </a:r>
            <a:r>
              <a:rPr lang="en-US" altLang="zh-CN" sz="2400" b="1" dirty="0">
                <a:solidFill>
                  <a:srgbClr val="FF0000"/>
                </a:solidFill>
                <a:latin typeface="Comic Sans MS" pitchFamily="66" charset="0"/>
              </a:rPr>
              <a:t> </a:t>
            </a:r>
            <a:endParaRPr lang="en-US" sz="2400" b="1" dirty="0">
              <a:solidFill>
                <a:srgbClr val="FF0000"/>
              </a:solidFill>
              <a:latin typeface="Comic Sans MS" pitchFamily="66" charset="0"/>
            </a:endParaRPr>
          </a:p>
        </p:txBody>
      </p:sp>
      <p:sp>
        <p:nvSpPr>
          <p:cNvPr id="2" name="Rectangle 1"/>
          <p:cNvSpPr/>
          <p:nvPr/>
        </p:nvSpPr>
        <p:spPr>
          <a:xfrm>
            <a:off x="609600" y="1600200"/>
            <a:ext cx="8001000" cy="4801314"/>
          </a:xfrm>
          <a:prstGeom prst="rect">
            <a:avLst/>
          </a:prstGeom>
        </p:spPr>
        <p:txBody>
          <a:bodyPr wrap="square">
            <a:spAutoFit/>
          </a:bodyPr>
          <a:lstStyle/>
          <a:p>
            <a:pPr marL="285750" indent="-285750">
              <a:lnSpc>
                <a:spcPct val="150000"/>
              </a:lnSpc>
              <a:buClr>
                <a:srgbClr val="FF0000"/>
              </a:buClr>
              <a:buFont typeface="Wingdings" charset="2"/>
              <a:buChar char="Ø"/>
            </a:pPr>
            <a:r>
              <a:rPr lang="en-US" dirty="0">
                <a:latin typeface="Comic Sans MS" charset="0"/>
                <a:ea typeface="Comic Sans MS" charset="0"/>
                <a:cs typeface="Comic Sans MS" charset="0"/>
              </a:rPr>
              <a:t>E</a:t>
            </a:r>
            <a:r>
              <a:rPr lang="en-US" dirty="0" smtClean="0">
                <a:latin typeface="Comic Sans MS" charset="0"/>
                <a:ea typeface="Comic Sans MS" charset="0"/>
                <a:cs typeface="Comic Sans MS" charset="0"/>
              </a:rPr>
              <a:t>asy </a:t>
            </a:r>
            <a:r>
              <a:rPr lang="en-US" dirty="0">
                <a:latin typeface="Comic Sans MS" charset="0"/>
                <a:ea typeface="Comic Sans MS" charset="0"/>
                <a:cs typeface="Comic Sans MS" charset="0"/>
              </a:rPr>
              <a:t>and fast to compute since TA-</a:t>
            </a:r>
            <a:r>
              <a:rPr lang="en-US" dirty="0" err="1">
                <a:latin typeface="Comic Sans MS" charset="0"/>
                <a:ea typeface="Comic Sans MS" charset="0"/>
                <a:cs typeface="Comic Sans MS" charset="0"/>
              </a:rPr>
              <a:t>eQTL</a:t>
            </a:r>
            <a:r>
              <a:rPr lang="en-US" dirty="0">
                <a:latin typeface="Comic Sans MS" charset="0"/>
                <a:ea typeface="Comic Sans MS" charset="0"/>
                <a:cs typeface="Comic Sans MS" charset="0"/>
              </a:rPr>
              <a:t> was designed to identify genes controlled </a:t>
            </a:r>
            <a:r>
              <a:rPr lang="en-US" dirty="0" smtClean="0">
                <a:latin typeface="Comic Sans MS" charset="0"/>
                <a:ea typeface="Comic Sans MS" charset="0"/>
                <a:cs typeface="Comic Sans MS" charset="0"/>
              </a:rPr>
              <a:t>by cis-</a:t>
            </a:r>
            <a:r>
              <a:rPr lang="en-US" dirty="0" err="1" smtClean="0">
                <a:latin typeface="Comic Sans MS" charset="0"/>
                <a:ea typeface="Comic Sans MS" charset="0"/>
                <a:cs typeface="Comic Sans MS" charset="0"/>
              </a:rPr>
              <a:t>eQTL</a:t>
            </a:r>
            <a:r>
              <a:rPr lang="en-US" dirty="0" smtClean="0">
                <a:latin typeface="Comic Sans MS" charset="0"/>
                <a:ea typeface="Comic Sans MS" charset="0"/>
                <a:cs typeface="Comic Sans MS" charset="0"/>
              </a:rPr>
              <a:t> </a:t>
            </a:r>
            <a:r>
              <a:rPr lang="en-US" dirty="0">
                <a:latin typeface="Comic Sans MS" charset="0"/>
                <a:ea typeface="Comic Sans MS" charset="0"/>
                <a:cs typeface="Comic Sans MS" charset="0"/>
              </a:rPr>
              <a:t>and focus on the gene-SNP pair with minimum P value at that </a:t>
            </a:r>
            <a:r>
              <a:rPr lang="en-US" dirty="0" smtClean="0">
                <a:latin typeface="Comic Sans MS" charset="0"/>
                <a:ea typeface="Comic Sans MS" charset="0"/>
                <a:cs typeface="Comic Sans MS" charset="0"/>
              </a:rPr>
              <a:t>gene</a:t>
            </a:r>
            <a:r>
              <a:rPr lang="en-US" dirty="0">
                <a:latin typeface="Comic Sans MS" charset="0"/>
                <a:ea typeface="Comic Sans MS" charset="0"/>
                <a:cs typeface="Comic Sans MS" charset="0"/>
              </a:rPr>
              <a:t>;</a:t>
            </a:r>
            <a:endParaRPr lang="en-US" dirty="0" smtClean="0">
              <a:latin typeface="Comic Sans MS" charset="0"/>
              <a:ea typeface="Comic Sans MS" charset="0"/>
              <a:cs typeface="Comic Sans MS" charset="0"/>
            </a:endParaRPr>
          </a:p>
          <a:p>
            <a:pPr marL="285750" indent="-285750">
              <a:lnSpc>
                <a:spcPct val="150000"/>
              </a:lnSpc>
              <a:buClr>
                <a:srgbClr val="FF0000"/>
              </a:buClr>
              <a:buFont typeface="Wingdings" charset="2"/>
              <a:buChar char="Ø"/>
            </a:pPr>
            <a:endParaRPr lang="en-US" sz="1200" dirty="0">
              <a:latin typeface="Comic Sans MS" charset="0"/>
              <a:ea typeface="Comic Sans MS" charset="0"/>
              <a:cs typeface="Comic Sans MS" charset="0"/>
            </a:endParaRPr>
          </a:p>
          <a:p>
            <a:pPr marL="285750" indent="-285750">
              <a:lnSpc>
                <a:spcPct val="150000"/>
              </a:lnSpc>
              <a:buClr>
                <a:srgbClr val="FF0000"/>
              </a:buClr>
              <a:buFont typeface="Wingdings" charset="2"/>
              <a:buChar char="Ø"/>
            </a:pPr>
            <a:r>
              <a:rPr lang="en-US" dirty="0">
                <a:latin typeface="Comic Sans MS" charset="0"/>
                <a:ea typeface="Comic Sans MS" charset="0"/>
                <a:cs typeface="Comic Sans MS" charset="0"/>
              </a:rPr>
              <a:t>TA-</a:t>
            </a:r>
            <a:r>
              <a:rPr lang="en-US" dirty="0" err="1">
                <a:latin typeface="Comic Sans MS" charset="0"/>
                <a:ea typeface="Comic Sans MS" charset="0"/>
                <a:cs typeface="Comic Sans MS" charset="0"/>
              </a:rPr>
              <a:t>eQTL</a:t>
            </a:r>
            <a:r>
              <a:rPr lang="en-US" dirty="0">
                <a:latin typeface="Comic Sans MS" charset="0"/>
                <a:ea typeface="Comic Sans MS" charset="0"/>
                <a:cs typeface="Comic Sans MS" charset="0"/>
              </a:rPr>
              <a:t> could be easily applied to studies that are not perfectly matched by </a:t>
            </a:r>
            <a:r>
              <a:rPr lang="en-US" dirty="0" smtClean="0">
                <a:latin typeface="Comic Sans MS" charset="0"/>
                <a:ea typeface="Comic Sans MS" charset="0"/>
                <a:cs typeface="Comic Sans MS" charset="0"/>
              </a:rPr>
              <a:t>platforms. (The </a:t>
            </a:r>
            <a:r>
              <a:rPr lang="en-US" dirty="0">
                <a:latin typeface="Comic Sans MS" charset="0"/>
                <a:ea typeface="Comic Sans MS" charset="0"/>
                <a:cs typeface="Comic Sans MS" charset="0"/>
              </a:rPr>
              <a:t>MT method </a:t>
            </a:r>
            <a:r>
              <a:rPr lang="en-US" dirty="0" smtClean="0">
                <a:latin typeface="Comic Sans MS" charset="0"/>
                <a:ea typeface="Comic Sans MS" charset="0"/>
                <a:cs typeface="Comic Sans MS" charset="0"/>
              </a:rPr>
              <a:t>does </a:t>
            </a:r>
            <a:r>
              <a:rPr lang="en-US" dirty="0">
                <a:latin typeface="Comic Sans MS" charset="0"/>
                <a:ea typeface="Comic Sans MS" charset="0"/>
                <a:cs typeface="Comic Sans MS" charset="0"/>
              </a:rPr>
              <a:t>not work </a:t>
            </a:r>
            <a:r>
              <a:rPr lang="en-US" dirty="0" smtClean="0">
                <a:latin typeface="Comic Sans MS" charset="0"/>
                <a:ea typeface="Comic Sans MS" charset="0"/>
                <a:cs typeface="Comic Sans MS" charset="0"/>
              </a:rPr>
              <a:t>well with unmatched studies on multiple tissues);</a:t>
            </a:r>
            <a:endParaRPr lang="zh-CN" altLang="en-US" dirty="0" smtClean="0">
              <a:latin typeface="Comic Sans MS" charset="0"/>
              <a:ea typeface="Comic Sans MS" charset="0"/>
              <a:cs typeface="Comic Sans MS" charset="0"/>
            </a:endParaRPr>
          </a:p>
          <a:p>
            <a:pPr marL="285750" indent="-285750">
              <a:lnSpc>
                <a:spcPct val="150000"/>
              </a:lnSpc>
              <a:buClr>
                <a:srgbClr val="FF0000"/>
              </a:buClr>
              <a:buFont typeface="Wingdings" charset="2"/>
              <a:buChar char="Ø"/>
            </a:pPr>
            <a:endParaRPr lang="zh-CN" altLang="en-US" sz="1200" dirty="0">
              <a:latin typeface="Comic Sans MS" charset="0"/>
              <a:ea typeface="Comic Sans MS" charset="0"/>
              <a:cs typeface="Comic Sans MS" charset="0"/>
            </a:endParaRPr>
          </a:p>
          <a:p>
            <a:pPr marL="285750" indent="-285750">
              <a:lnSpc>
                <a:spcPct val="150000"/>
              </a:lnSpc>
              <a:buClr>
                <a:srgbClr val="FF0000"/>
              </a:buClr>
              <a:buFont typeface="Wingdings" charset="2"/>
              <a:buChar char="Ø"/>
            </a:pPr>
            <a:r>
              <a:rPr lang="en-US" altLang="zh-CN" dirty="0" smtClean="0">
                <a:latin typeface="Comic Sans MS" charset="0"/>
                <a:ea typeface="Comic Sans MS" charset="0"/>
                <a:cs typeface="Comic Sans MS" charset="0"/>
              </a:rPr>
              <a:t>TA-</a:t>
            </a:r>
            <a:r>
              <a:rPr lang="en-US" altLang="zh-CN" dirty="0" err="1" smtClean="0">
                <a:latin typeface="Comic Sans MS" charset="0"/>
                <a:ea typeface="Comic Sans MS" charset="0"/>
                <a:cs typeface="Comic Sans MS" charset="0"/>
              </a:rPr>
              <a:t>eQTL</a:t>
            </a:r>
            <a:r>
              <a:rPr lang="zh-CN" altLang="en-US" dirty="0" smtClean="0">
                <a:latin typeface="Comic Sans MS" charset="0"/>
                <a:ea typeface="Comic Sans MS" charset="0"/>
                <a:cs typeface="Comic Sans MS" charset="0"/>
              </a:rPr>
              <a:t> </a:t>
            </a:r>
            <a:r>
              <a:rPr lang="en-US" altLang="zh-CN" dirty="0" smtClean="0">
                <a:latin typeface="Comic Sans MS" charset="0"/>
                <a:ea typeface="Comic Sans MS" charset="0"/>
                <a:cs typeface="Comic Sans MS" charset="0"/>
              </a:rPr>
              <a:t>can</a:t>
            </a:r>
            <a:r>
              <a:rPr lang="zh-CN" altLang="en-US" dirty="0" smtClean="0">
                <a:latin typeface="Comic Sans MS" charset="0"/>
                <a:ea typeface="Comic Sans MS" charset="0"/>
                <a:cs typeface="Comic Sans MS" charset="0"/>
              </a:rPr>
              <a:t> </a:t>
            </a:r>
            <a:r>
              <a:rPr lang="en-US" altLang="zh-CN" dirty="0" smtClean="0">
                <a:latin typeface="Comic Sans MS" charset="0"/>
                <a:ea typeface="Comic Sans MS" charset="0"/>
                <a:cs typeface="Comic Sans MS" charset="0"/>
              </a:rPr>
              <a:t>handle</a:t>
            </a:r>
            <a:r>
              <a:rPr lang="zh-CN" altLang="en-US" dirty="0" smtClean="0">
                <a:latin typeface="Comic Sans MS" charset="0"/>
                <a:ea typeface="Comic Sans MS" charset="0"/>
                <a:cs typeface="Comic Sans MS" charset="0"/>
              </a:rPr>
              <a:t> </a:t>
            </a:r>
            <a:r>
              <a:rPr lang="en-US" altLang="zh-CN" dirty="0" smtClean="0">
                <a:latin typeface="Comic Sans MS" charset="0"/>
                <a:ea typeface="Comic Sans MS" charset="0"/>
                <a:cs typeface="Comic Sans MS" charset="0"/>
              </a:rPr>
              <a:t>different</a:t>
            </a:r>
            <a:r>
              <a:rPr lang="zh-CN" altLang="en-US" dirty="0" smtClean="0">
                <a:latin typeface="Comic Sans MS" charset="0"/>
                <a:ea typeface="Comic Sans MS" charset="0"/>
                <a:cs typeface="Comic Sans MS" charset="0"/>
              </a:rPr>
              <a:t> </a:t>
            </a:r>
            <a:r>
              <a:rPr lang="en-US" altLang="zh-CN" dirty="0" smtClean="0">
                <a:latin typeface="Comic Sans MS" charset="0"/>
                <a:ea typeface="Comic Sans MS" charset="0"/>
                <a:cs typeface="Comic Sans MS" charset="0"/>
              </a:rPr>
              <a:t>sample</a:t>
            </a:r>
            <a:r>
              <a:rPr lang="zh-CN" altLang="en-US" dirty="0" smtClean="0">
                <a:latin typeface="Comic Sans MS" charset="0"/>
                <a:ea typeface="Comic Sans MS" charset="0"/>
                <a:cs typeface="Comic Sans MS" charset="0"/>
              </a:rPr>
              <a:t> </a:t>
            </a:r>
            <a:r>
              <a:rPr lang="en-US" altLang="zh-CN" dirty="0" smtClean="0">
                <a:latin typeface="Comic Sans MS" charset="0"/>
                <a:ea typeface="Comic Sans MS" charset="0"/>
                <a:cs typeface="Comic Sans MS" charset="0"/>
              </a:rPr>
              <a:t>sizes</a:t>
            </a:r>
            <a:r>
              <a:rPr lang="zh-CN" altLang="en-US" dirty="0" smtClean="0">
                <a:latin typeface="Comic Sans MS" charset="0"/>
                <a:ea typeface="Comic Sans MS" charset="0"/>
                <a:cs typeface="Comic Sans MS" charset="0"/>
              </a:rPr>
              <a:t> </a:t>
            </a:r>
            <a:r>
              <a:rPr lang="en-US" altLang="zh-CN" dirty="0" smtClean="0">
                <a:latin typeface="Comic Sans MS" charset="0"/>
                <a:ea typeface="Comic Sans MS" charset="0"/>
                <a:cs typeface="Comic Sans MS" charset="0"/>
              </a:rPr>
              <a:t>across</a:t>
            </a:r>
            <a:r>
              <a:rPr lang="zh-CN" altLang="en-US" dirty="0" smtClean="0">
                <a:latin typeface="Comic Sans MS" charset="0"/>
                <a:ea typeface="Comic Sans MS" charset="0"/>
                <a:cs typeface="Comic Sans MS" charset="0"/>
              </a:rPr>
              <a:t> </a:t>
            </a:r>
            <a:r>
              <a:rPr lang="en-US" altLang="zh-CN" dirty="0" smtClean="0">
                <a:latin typeface="Comic Sans MS" charset="0"/>
                <a:ea typeface="Comic Sans MS" charset="0"/>
                <a:cs typeface="Comic Sans MS" charset="0"/>
              </a:rPr>
              <a:t>tissues;</a:t>
            </a:r>
            <a:endParaRPr lang="en-US" dirty="0" smtClean="0">
              <a:latin typeface="Comic Sans MS" charset="0"/>
              <a:ea typeface="Comic Sans MS" charset="0"/>
              <a:cs typeface="Comic Sans MS" charset="0"/>
            </a:endParaRPr>
          </a:p>
          <a:p>
            <a:pPr marL="285750" indent="-285750">
              <a:lnSpc>
                <a:spcPct val="150000"/>
              </a:lnSpc>
              <a:buClr>
                <a:srgbClr val="FF0000"/>
              </a:buClr>
              <a:buFont typeface="Wingdings" charset="2"/>
              <a:buChar char="Ø"/>
            </a:pPr>
            <a:endParaRPr lang="en-US" sz="1200" dirty="0">
              <a:latin typeface="Comic Sans MS" charset="0"/>
              <a:ea typeface="Comic Sans MS" charset="0"/>
              <a:cs typeface="Comic Sans MS" charset="0"/>
            </a:endParaRPr>
          </a:p>
          <a:p>
            <a:pPr marL="285750" indent="-285750">
              <a:lnSpc>
                <a:spcPct val="150000"/>
              </a:lnSpc>
              <a:buClr>
                <a:srgbClr val="FF0000"/>
              </a:buClr>
              <a:buFont typeface="Wingdings" charset="2"/>
              <a:buChar char="Ø"/>
            </a:pPr>
            <a:r>
              <a:rPr lang="en-US" dirty="0">
                <a:latin typeface="Comic Sans MS" charset="0"/>
                <a:ea typeface="Comic Sans MS" charset="0"/>
                <a:cs typeface="Comic Sans MS" charset="0"/>
              </a:rPr>
              <a:t>TA-</a:t>
            </a:r>
            <a:r>
              <a:rPr lang="en-US" dirty="0" err="1">
                <a:latin typeface="Comic Sans MS" charset="0"/>
                <a:ea typeface="Comic Sans MS" charset="0"/>
                <a:cs typeface="Comic Sans MS" charset="0"/>
              </a:rPr>
              <a:t>eQTL</a:t>
            </a:r>
            <a:r>
              <a:rPr lang="en-US" dirty="0">
                <a:latin typeface="Comic Sans MS" charset="0"/>
                <a:ea typeface="Comic Sans MS" charset="0"/>
                <a:cs typeface="Comic Sans MS" charset="0"/>
              </a:rPr>
              <a:t> </a:t>
            </a:r>
            <a:r>
              <a:rPr lang="en-US" dirty="0" smtClean="0">
                <a:latin typeface="Comic Sans MS" charset="0"/>
                <a:ea typeface="Comic Sans MS" charset="0"/>
                <a:cs typeface="Comic Sans MS" charset="0"/>
              </a:rPr>
              <a:t>predicts cis-</a:t>
            </a:r>
            <a:r>
              <a:rPr lang="en-US" dirty="0" err="1" smtClean="0">
                <a:latin typeface="Comic Sans MS" charset="0"/>
                <a:ea typeface="Comic Sans MS" charset="0"/>
                <a:cs typeface="Comic Sans MS" charset="0"/>
              </a:rPr>
              <a:t>eQTL</a:t>
            </a:r>
            <a:r>
              <a:rPr lang="en-US" dirty="0" smtClean="0">
                <a:latin typeface="Comic Sans MS" charset="0"/>
                <a:ea typeface="Comic Sans MS" charset="0"/>
                <a:cs typeface="Comic Sans MS" charset="0"/>
              </a:rPr>
              <a:t> </a:t>
            </a:r>
            <a:r>
              <a:rPr lang="en-US" dirty="0">
                <a:latin typeface="Comic Sans MS" charset="0"/>
                <a:ea typeface="Comic Sans MS" charset="0"/>
                <a:cs typeface="Comic Sans MS" charset="0"/>
              </a:rPr>
              <a:t>gene in a more accurate way than other testing methods, especially when </a:t>
            </a:r>
            <a:r>
              <a:rPr lang="en-US" dirty="0" smtClean="0">
                <a:latin typeface="Comic Sans MS" charset="0"/>
                <a:ea typeface="Comic Sans MS" charset="0"/>
                <a:cs typeface="Comic Sans MS" charset="0"/>
              </a:rPr>
              <a:t>sampl</a:t>
            </a:r>
            <a:r>
              <a:rPr lang="en-US" altLang="zh-CN" dirty="0" smtClean="0">
                <a:latin typeface="Comic Sans MS" charset="0"/>
                <a:ea typeface="Comic Sans MS" charset="0"/>
                <a:cs typeface="Comic Sans MS" charset="0"/>
              </a:rPr>
              <a:t>e</a:t>
            </a:r>
            <a:r>
              <a:rPr lang="en-US" dirty="0" smtClean="0">
                <a:latin typeface="Comic Sans MS" charset="0"/>
                <a:ea typeface="Comic Sans MS" charset="0"/>
                <a:cs typeface="Comic Sans MS" charset="0"/>
              </a:rPr>
              <a:t> size </a:t>
            </a:r>
            <a:r>
              <a:rPr lang="en-US" dirty="0">
                <a:latin typeface="Comic Sans MS" charset="0"/>
                <a:ea typeface="Comic Sans MS" charset="0"/>
                <a:cs typeface="Comic Sans MS" charset="0"/>
              </a:rPr>
              <a:t>is small.</a:t>
            </a:r>
          </a:p>
        </p:txBody>
      </p:sp>
    </p:spTree>
    <p:extLst>
      <p:ext uri="{BB962C8B-B14F-4D97-AF65-F5344CB8AC3E}">
        <p14:creationId xmlns:p14="http://schemas.microsoft.com/office/powerpoint/2010/main" val="151008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blinds(horizontal)">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blinds(horizontal)">
                                      <p:cBhvr>
                                        <p:cTn id="12" dur="500"/>
                                        <p:tgtEl>
                                          <p:spTgt spid="2">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blinds(horizontal)">
                                      <p:cBhvr>
                                        <p:cTn id="1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4085" y="542835"/>
            <a:ext cx="7786687" cy="461665"/>
          </a:xfrm>
          <a:prstGeom prst="rect">
            <a:avLst/>
          </a:prstGeom>
        </p:spPr>
        <p:txBody>
          <a:bodyPr wrap="square">
            <a:spAutoFit/>
          </a:bodyPr>
          <a:lstStyle/>
          <a:p>
            <a:pPr defTabSz="914400"/>
            <a:r>
              <a:rPr lang="en-US" sz="2400" b="1" dirty="0" smtClean="0">
                <a:solidFill>
                  <a:srgbClr val="FF0000"/>
                </a:solidFill>
                <a:latin typeface="Comic Sans MS" pitchFamily="66" charset="0"/>
                <a:cs typeface="Times New Roman" pitchFamily="18" charset="0"/>
              </a:rPr>
              <a:t>Limitations</a:t>
            </a:r>
            <a:endParaRPr lang="en-US" sz="2400" b="1" dirty="0">
              <a:solidFill>
                <a:srgbClr val="000000"/>
              </a:solidFill>
              <a:latin typeface="Comic Sans MS" pitchFamily="66" charset="0"/>
              <a:ea typeface="宋体"/>
              <a:cs typeface="Times New Roman" pitchFamily="18" charset="0"/>
            </a:endParaRPr>
          </a:p>
        </p:txBody>
      </p:sp>
      <p:sp>
        <p:nvSpPr>
          <p:cNvPr id="3" name="Rectangle 2"/>
          <p:cNvSpPr/>
          <p:nvPr/>
        </p:nvSpPr>
        <p:spPr>
          <a:xfrm>
            <a:off x="609600" y="2057400"/>
            <a:ext cx="7924800" cy="3139321"/>
          </a:xfrm>
          <a:prstGeom prst="rect">
            <a:avLst/>
          </a:prstGeom>
        </p:spPr>
        <p:txBody>
          <a:bodyPr wrap="square">
            <a:spAutoFit/>
          </a:bodyPr>
          <a:lstStyle/>
          <a:p>
            <a:pPr marL="285750" indent="-285750">
              <a:lnSpc>
                <a:spcPct val="150000"/>
              </a:lnSpc>
              <a:buClr>
                <a:srgbClr val="FF0000"/>
              </a:buClr>
              <a:buFont typeface="Wingdings" charset="2"/>
              <a:buChar char="Ø"/>
            </a:pPr>
            <a:r>
              <a:rPr lang="en-US" dirty="0">
                <a:latin typeface="Comic Sans MS" charset="0"/>
                <a:ea typeface="Comic Sans MS" charset="0"/>
                <a:cs typeface="Comic Sans MS" charset="0"/>
              </a:rPr>
              <a:t>TA-</a:t>
            </a:r>
            <a:r>
              <a:rPr lang="en-US" dirty="0" err="1">
                <a:latin typeface="Comic Sans MS" charset="0"/>
                <a:ea typeface="Comic Sans MS" charset="0"/>
                <a:cs typeface="Comic Sans MS" charset="0"/>
              </a:rPr>
              <a:t>eQTL</a:t>
            </a:r>
            <a:r>
              <a:rPr lang="en-US" dirty="0">
                <a:latin typeface="Comic Sans MS" charset="0"/>
                <a:ea typeface="Comic Sans MS" charset="0"/>
                <a:cs typeface="Comic Sans MS" charset="0"/>
              </a:rPr>
              <a:t> method does not efficiently use all of the information contained in </a:t>
            </a:r>
            <a:r>
              <a:rPr lang="en-US" dirty="0" smtClean="0">
                <a:latin typeface="Comic Sans MS" charset="0"/>
                <a:ea typeface="Comic Sans MS" charset="0"/>
                <a:cs typeface="Comic Sans MS" charset="0"/>
              </a:rPr>
              <a:t>these large </a:t>
            </a:r>
            <a:r>
              <a:rPr lang="en-US" dirty="0">
                <a:latin typeface="Comic Sans MS" charset="0"/>
                <a:ea typeface="Comic Sans MS" charset="0"/>
                <a:cs typeface="Comic Sans MS" charset="0"/>
              </a:rPr>
              <a:t>and complex data </a:t>
            </a:r>
            <a:r>
              <a:rPr lang="en-US" dirty="0" smtClean="0">
                <a:latin typeface="Comic Sans MS" charset="0"/>
                <a:ea typeface="Comic Sans MS" charset="0"/>
                <a:cs typeface="Comic Sans MS" charset="0"/>
              </a:rPr>
              <a:t>sets</a:t>
            </a:r>
            <a:r>
              <a:rPr lang="en-US" dirty="0">
                <a:latin typeface="Comic Sans MS" charset="0"/>
                <a:ea typeface="Comic Sans MS" charset="0"/>
                <a:cs typeface="Comic Sans MS" charset="0"/>
              </a:rPr>
              <a:t>;</a:t>
            </a:r>
            <a:endParaRPr lang="en-US" dirty="0" smtClean="0">
              <a:latin typeface="Comic Sans MS" charset="0"/>
              <a:ea typeface="Comic Sans MS" charset="0"/>
              <a:cs typeface="Comic Sans MS" charset="0"/>
            </a:endParaRPr>
          </a:p>
          <a:p>
            <a:r>
              <a:rPr lang="en-US" dirty="0">
                <a:latin typeface="Comic Sans MS" charset="0"/>
                <a:ea typeface="Comic Sans MS" charset="0"/>
                <a:cs typeface="Comic Sans MS" charset="0"/>
              </a:rPr>
              <a:t>	</a:t>
            </a:r>
            <a:r>
              <a:rPr lang="en-US" dirty="0" smtClean="0">
                <a:latin typeface="Comic Sans MS" charset="0"/>
                <a:ea typeface="Comic Sans MS" charset="0"/>
                <a:cs typeface="Comic Sans MS" charset="0"/>
              </a:rPr>
              <a:t>	</a:t>
            </a:r>
          </a:p>
          <a:p>
            <a:r>
              <a:rPr lang="en-US" dirty="0">
                <a:latin typeface="Comic Sans MS" charset="0"/>
                <a:ea typeface="Comic Sans MS" charset="0"/>
                <a:cs typeface="Comic Sans MS" charset="0"/>
              </a:rPr>
              <a:t>	</a:t>
            </a:r>
            <a:r>
              <a:rPr lang="en-US" dirty="0" smtClean="0">
                <a:latin typeface="Comic Sans MS" charset="0"/>
                <a:ea typeface="Comic Sans MS" charset="0"/>
                <a:cs typeface="Comic Sans MS" charset="0"/>
              </a:rPr>
              <a:t>	one </a:t>
            </a:r>
            <a:r>
              <a:rPr lang="en-US" dirty="0">
                <a:latin typeface="Comic Sans MS" charset="0"/>
                <a:ea typeface="Comic Sans MS" charset="0"/>
                <a:cs typeface="Comic Sans MS" charset="0"/>
              </a:rPr>
              <a:t>gene could have several significant </a:t>
            </a:r>
            <a:r>
              <a:rPr lang="en-US" altLang="zh-CN" dirty="0" smtClean="0">
                <a:latin typeface="Comic Sans MS" charset="0"/>
                <a:ea typeface="Comic Sans MS" charset="0"/>
                <a:cs typeface="Comic Sans MS" charset="0"/>
              </a:rPr>
              <a:t>cis</a:t>
            </a:r>
            <a:r>
              <a:rPr lang="zh-CN" altLang="en-US" dirty="0" smtClean="0">
                <a:latin typeface="Comic Sans MS" charset="0"/>
                <a:ea typeface="Comic Sans MS" charset="0"/>
                <a:cs typeface="Comic Sans MS" charset="0"/>
              </a:rPr>
              <a:t> </a:t>
            </a:r>
            <a:r>
              <a:rPr lang="en-US" dirty="0" smtClean="0">
                <a:latin typeface="Comic Sans MS" charset="0"/>
                <a:ea typeface="Comic Sans MS" charset="0"/>
                <a:cs typeface="Comic Sans MS" charset="0"/>
              </a:rPr>
              <a:t>SN</a:t>
            </a:r>
            <a:r>
              <a:rPr lang="en-US" altLang="zh-CN" dirty="0" smtClean="0">
                <a:latin typeface="Comic Sans MS" charset="0"/>
                <a:ea typeface="Comic Sans MS" charset="0"/>
                <a:cs typeface="Comic Sans MS" charset="0"/>
              </a:rPr>
              <a:t>Ps</a:t>
            </a:r>
            <a:r>
              <a:rPr lang="en-US" dirty="0" smtClean="0">
                <a:latin typeface="Comic Sans MS" charset="0"/>
                <a:ea typeface="Comic Sans MS" charset="0"/>
                <a:cs typeface="Comic Sans MS" charset="0"/>
              </a:rPr>
              <a:t>.</a:t>
            </a:r>
            <a:endParaRPr lang="en-US" dirty="0">
              <a:latin typeface="Comic Sans MS" charset="0"/>
              <a:ea typeface="Comic Sans MS" charset="0"/>
              <a:cs typeface="Comic Sans MS" charset="0"/>
            </a:endParaRPr>
          </a:p>
          <a:p>
            <a:pPr>
              <a:lnSpc>
                <a:spcPct val="150000"/>
              </a:lnSpc>
              <a:buClr>
                <a:srgbClr val="FF0000"/>
              </a:buClr>
            </a:pPr>
            <a:endParaRPr lang="en-US" dirty="0">
              <a:latin typeface="Comic Sans MS" charset="0"/>
              <a:ea typeface="Comic Sans MS" charset="0"/>
              <a:cs typeface="Comic Sans MS" charset="0"/>
            </a:endParaRPr>
          </a:p>
          <a:p>
            <a:pPr marL="285750" indent="-285750">
              <a:lnSpc>
                <a:spcPct val="150000"/>
              </a:lnSpc>
              <a:buClr>
                <a:srgbClr val="FF0000"/>
              </a:buClr>
              <a:buFont typeface="Wingdings" charset="2"/>
              <a:buChar char="Ø"/>
            </a:pPr>
            <a:r>
              <a:rPr lang="en-US" dirty="0">
                <a:latin typeface="Comic Sans MS" charset="0"/>
                <a:ea typeface="Comic Sans MS" charset="0"/>
                <a:cs typeface="Comic Sans MS" charset="0"/>
              </a:rPr>
              <a:t>T</a:t>
            </a:r>
            <a:r>
              <a:rPr lang="en-US" dirty="0" smtClean="0">
                <a:latin typeface="Comic Sans MS" charset="0"/>
                <a:ea typeface="Comic Sans MS" charset="0"/>
                <a:cs typeface="Comic Sans MS" charset="0"/>
              </a:rPr>
              <a:t>he </a:t>
            </a:r>
            <a:r>
              <a:rPr lang="en-US" dirty="0">
                <a:latin typeface="Comic Sans MS" charset="0"/>
                <a:ea typeface="Comic Sans MS" charset="0"/>
                <a:cs typeface="Comic Sans MS" charset="0"/>
              </a:rPr>
              <a:t>ASE gene list we used as the gold standard to </a:t>
            </a:r>
            <a:r>
              <a:rPr lang="en-US" dirty="0" smtClean="0">
                <a:latin typeface="Comic Sans MS" charset="0"/>
                <a:ea typeface="Comic Sans MS" charset="0"/>
                <a:cs typeface="Comic Sans MS" charset="0"/>
              </a:rPr>
              <a:t>evaluate model </a:t>
            </a:r>
            <a:r>
              <a:rPr lang="en-US" dirty="0">
                <a:latin typeface="Comic Sans MS" charset="0"/>
                <a:ea typeface="Comic Sans MS" charset="0"/>
                <a:cs typeface="Comic Sans MS" charset="0"/>
              </a:rPr>
              <a:t>performance might not be complete or contain false positives</a:t>
            </a:r>
            <a:r>
              <a:rPr lang="en-US" dirty="0" smtClean="0">
                <a:latin typeface="Comic Sans MS" charset="0"/>
                <a:ea typeface="Comic Sans MS" charset="0"/>
                <a:cs typeface="Comic Sans MS" charset="0"/>
              </a:rPr>
              <a:t>.</a:t>
            </a:r>
            <a:endParaRPr lang="zh-CN" altLang="en-US" dirty="0" smtClean="0">
              <a:latin typeface="Comic Sans MS" charset="0"/>
              <a:ea typeface="Comic Sans MS" charset="0"/>
              <a:cs typeface="Comic Sans MS" charset="0"/>
            </a:endParaRPr>
          </a:p>
          <a:p>
            <a:pPr marL="285750" indent="-285750">
              <a:lnSpc>
                <a:spcPct val="150000"/>
              </a:lnSpc>
              <a:buClr>
                <a:srgbClr val="FF0000"/>
              </a:buClr>
              <a:buFont typeface="Wingdings" charset="2"/>
              <a:buChar char="Ø"/>
            </a:pPr>
            <a:endParaRPr lang="zh-CN" altLang="en-US" dirty="0">
              <a:latin typeface="Comic Sans MS" charset="0"/>
              <a:ea typeface="Comic Sans MS" charset="0"/>
              <a:cs typeface="Comic Sans MS" charset="0"/>
            </a:endParaRPr>
          </a:p>
        </p:txBody>
      </p:sp>
    </p:spTree>
    <p:extLst>
      <p:ext uri="{BB962C8B-B14F-4D97-AF65-F5344CB8AC3E}">
        <p14:creationId xmlns:p14="http://schemas.microsoft.com/office/powerpoint/2010/main" val="1469834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685800"/>
            <a:ext cx="9205687" cy="400110"/>
          </a:xfrm>
          <a:prstGeom prst="rect">
            <a:avLst/>
          </a:prstGeom>
        </p:spPr>
        <p:txBody>
          <a:bodyPr wrap="square">
            <a:spAutoFit/>
          </a:bodyPr>
          <a:lstStyle/>
          <a:p>
            <a:r>
              <a:rPr lang="en-US" altLang="zh-CN" sz="2000" b="1" dirty="0" smtClean="0">
                <a:solidFill>
                  <a:srgbClr val="FF0000"/>
                </a:solidFill>
                <a:latin typeface="Comic Sans MS" pitchFamily="66" charset="0"/>
              </a:rPr>
              <a:t>Future</a:t>
            </a:r>
            <a:r>
              <a:rPr lang="zh-CN" altLang="en-US" sz="2000" b="1" dirty="0" smtClean="0">
                <a:solidFill>
                  <a:srgbClr val="FF0000"/>
                </a:solidFill>
                <a:latin typeface="Comic Sans MS" pitchFamily="66" charset="0"/>
              </a:rPr>
              <a:t> </a:t>
            </a:r>
            <a:r>
              <a:rPr lang="en-US" altLang="zh-CN" sz="2000" b="1" dirty="0" smtClean="0">
                <a:solidFill>
                  <a:srgbClr val="FF0000"/>
                </a:solidFill>
                <a:latin typeface="Comic Sans MS" pitchFamily="66" charset="0"/>
              </a:rPr>
              <a:t>directions</a:t>
            </a:r>
            <a:endParaRPr lang="en-US" sz="2000" b="1" dirty="0">
              <a:solidFill>
                <a:srgbClr val="FF0000"/>
              </a:solidFill>
              <a:latin typeface="Comic Sans MS" pitchFamily="66" charset="0"/>
            </a:endParaRPr>
          </a:p>
        </p:txBody>
      </p:sp>
      <p:sp>
        <p:nvSpPr>
          <p:cNvPr id="2" name="Rectangle 1"/>
          <p:cNvSpPr/>
          <p:nvPr/>
        </p:nvSpPr>
        <p:spPr>
          <a:xfrm>
            <a:off x="533400" y="1828800"/>
            <a:ext cx="8458200" cy="4247317"/>
          </a:xfrm>
          <a:prstGeom prst="rect">
            <a:avLst/>
          </a:prstGeom>
        </p:spPr>
        <p:txBody>
          <a:bodyPr wrap="square">
            <a:spAutoFit/>
          </a:bodyPr>
          <a:lstStyle/>
          <a:p>
            <a:pPr marL="285750" indent="-285750">
              <a:lnSpc>
                <a:spcPct val="150000"/>
              </a:lnSpc>
              <a:buClr>
                <a:srgbClr val="FF0000"/>
              </a:buClr>
              <a:buFont typeface="Wingdings" charset="2"/>
              <a:buChar char="Ø"/>
            </a:pPr>
            <a:endParaRPr lang="en-US" dirty="0">
              <a:latin typeface="Comic Sans MS" charset="0"/>
              <a:ea typeface="Comic Sans MS" charset="0"/>
              <a:cs typeface="Comic Sans MS" charset="0"/>
            </a:endParaRPr>
          </a:p>
          <a:p>
            <a:pPr marL="285750" indent="-285750">
              <a:lnSpc>
                <a:spcPct val="150000"/>
              </a:lnSpc>
              <a:buClr>
                <a:srgbClr val="FF0000"/>
              </a:buClr>
              <a:buFont typeface="Wingdings" charset="2"/>
              <a:buChar char="Ø"/>
            </a:pPr>
            <a:r>
              <a:rPr lang="en-US" dirty="0">
                <a:latin typeface="Comic Sans MS" charset="0"/>
                <a:ea typeface="Comic Sans MS" charset="0"/>
                <a:cs typeface="Comic Sans MS" charset="0"/>
              </a:rPr>
              <a:t>O</a:t>
            </a:r>
            <a:r>
              <a:rPr lang="en-US" dirty="0" smtClean="0">
                <a:latin typeface="Comic Sans MS" charset="0"/>
                <a:ea typeface="Comic Sans MS" charset="0"/>
                <a:cs typeface="Comic Sans MS" charset="0"/>
              </a:rPr>
              <a:t>ptimize </a:t>
            </a:r>
            <a:r>
              <a:rPr lang="en-US" dirty="0">
                <a:latin typeface="Comic Sans MS" charset="0"/>
                <a:ea typeface="Comic Sans MS" charset="0"/>
                <a:cs typeface="Comic Sans MS" charset="0"/>
              </a:rPr>
              <a:t>the weight and try alternative prior </a:t>
            </a:r>
            <a:r>
              <a:rPr lang="en-US" dirty="0" smtClean="0">
                <a:latin typeface="Comic Sans MS" charset="0"/>
                <a:ea typeface="Comic Sans MS" charset="0"/>
                <a:cs typeface="Comic Sans MS" charset="0"/>
              </a:rPr>
              <a:t>distributions for </a:t>
            </a:r>
            <a:r>
              <a:rPr lang="en-US" dirty="0">
                <a:latin typeface="Comic Sans MS" charset="0"/>
                <a:ea typeface="Comic Sans MS" charset="0"/>
                <a:cs typeface="Comic Sans MS" charset="0"/>
              </a:rPr>
              <a:t>the Bayesian model based on real data and </a:t>
            </a:r>
            <a:r>
              <a:rPr lang="en-US" dirty="0" smtClean="0">
                <a:latin typeface="Comic Sans MS" charset="0"/>
                <a:ea typeface="Comic Sans MS" charset="0"/>
                <a:cs typeface="Comic Sans MS" charset="0"/>
              </a:rPr>
              <a:t>simulat</a:t>
            </a:r>
            <a:r>
              <a:rPr lang="en-US" altLang="zh-CN" dirty="0" smtClean="0">
                <a:latin typeface="Comic Sans MS" charset="0"/>
                <a:ea typeface="Comic Sans MS" charset="0"/>
                <a:cs typeface="Comic Sans MS" charset="0"/>
              </a:rPr>
              <a:t>ion</a:t>
            </a:r>
            <a:r>
              <a:rPr lang="en-US" dirty="0" smtClean="0">
                <a:latin typeface="Comic Sans MS" charset="0"/>
                <a:ea typeface="Comic Sans MS" charset="0"/>
                <a:cs typeface="Comic Sans MS" charset="0"/>
              </a:rPr>
              <a:t>;</a:t>
            </a:r>
          </a:p>
          <a:p>
            <a:pPr marL="285750" indent="-285750">
              <a:lnSpc>
                <a:spcPct val="150000"/>
              </a:lnSpc>
              <a:buClr>
                <a:srgbClr val="FF0000"/>
              </a:buClr>
              <a:buFont typeface="Wingdings" charset="2"/>
              <a:buChar char="Ø"/>
            </a:pPr>
            <a:endParaRPr lang="en-US" sz="1200" dirty="0">
              <a:latin typeface="Comic Sans MS" charset="0"/>
              <a:ea typeface="Comic Sans MS" charset="0"/>
              <a:cs typeface="Comic Sans MS" charset="0"/>
            </a:endParaRPr>
          </a:p>
          <a:p>
            <a:pPr marL="285750" indent="-285750">
              <a:lnSpc>
                <a:spcPct val="150000"/>
              </a:lnSpc>
              <a:buClr>
                <a:srgbClr val="FF0000"/>
              </a:buClr>
              <a:buFont typeface="Wingdings" charset="2"/>
              <a:buChar char="Ø"/>
            </a:pPr>
            <a:r>
              <a:rPr lang="en-US" dirty="0">
                <a:latin typeface="Comic Sans MS" charset="0"/>
                <a:ea typeface="Comic Sans MS" charset="0"/>
                <a:cs typeface="Comic Sans MS" charset="0"/>
              </a:rPr>
              <a:t>E</a:t>
            </a:r>
            <a:r>
              <a:rPr lang="en-US" dirty="0" smtClean="0">
                <a:latin typeface="Comic Sans MS" charset="0"/>
                <a:ea typeface="Comic Sans MS" charset="0"/>
                <a:cs typeface="Comic Sans MS" charset="0"/>
              </a:rPr>
              <a:t>xtend </a:t>
            </a:r>
            <a:r>
              <a:rPr lang="en-US" dirty="0">
                <a:latin typeface="Comic Sans MS" charset="0"/>
                <a:ea typeface="Comic Sans MS" charset="0"/>
                <a:cs typeface="Comic Sans MS" charset="0"/>
              </a:rPr>
              <a:t>the </a:t>
            </a:r>
            <a:r>
              <a:rPr lang="en-US" dirty="0" smtClean="0">
                <a:latin typeface="Comic Sans MS" charset="0"/>
                <a:ea typeface="Comic Sans MS" charset="0"/>
                <a:cs typeface="Comic Sans MS" charset="0"/>
              </a:rPr>
              <a:t>tissue augmented </a:t>
            </a:r>
            <a:r>
              <a:rPr lang="en-US" dirty="0">
                <a:latin typeface="Comic Sans MS" charset="0"/>
                <a:ea typeface="Comic Sans MS" charset="0"/>
                <a:cs typeface="Comic Sans MS" charset="0"/>
              </a:rPr>
              <a:t>Bayesian model to three or more tissues available in the BXD mouse </a:t>
            </a:r>
            <a:r>
              <a:rPr lang="en-US" dirty="0" smtClean="0">
                <a:latin typeface="Comic Sans MS" charset="0"/>
                <a:ea typeface="Comic Sans MS" charset="0"/>
                <a:cs typeface="Comic Sans MS" charset="0"/>
              </a:rPr>
              <a:t>pane</a:t>
            </a:r>
            <a:r>
              <a:rPr lang="en-US" altLang="zh-CN" dirty="0" smtClean="0">
                <a:latin typeface="Comic Sans MS" charset="0"/>
                <a:ea typeface="Comic Sans MS" charset="0"/>
                <a:cs typeface="Comic Sans MS" charset="0"/>
              </a:rPr>
              <a:t>l</a:t>
            </a:r>
            <a:r>
              <a:rPr lang="en-US" dirty="0" smtClean="0">
                <a:latin typeface="Comic Sans MS" charset="0"/>
                <a:ea typeface="Comic Sans MS" charset="0"/>
                <a:cs typeface="Comic Sans MS" charset="0"/>
              </a:rPr>
              <a:t> </a:t>
            </a:r>
            <a:r>
              <a:rPr lang="en-US" dirty="0">
                <a:latin typeface="Comic Sans MS" charset="0"/>
                <a:ea typeface="Comic Sans MS" charset="0"/>
                <a:cs typeface="Comic Sans MS" charset="0"/>
              </a:rPr>
              <a:t>(e.g</a:t>
            </a:r>
            <a:r>
              <a:rPr lang="en-US" dirty="0" smtClean="0">
                <a:latin typeface="Comic Sans MS" charset="0"/>
                <a:ea typeface="Comic Sans MS" charset="0"/>
                <a:cs typeface="Comic Sans MS" charset="0"/>
              </a:rPr>
              <a:t>., hippocampus</a:t>
            </a:r>
            <a:r>
              <a:rPr lang="en-US" dirty="0">
                <a:latin typeface="Comic Sans MS" charset="0"/>
                <a:ea typeface="Comic Sans MS" charset="0"/>
                <a:cs typeface="Comic Sans MS" charset="0"/>
              </a:rPr>
              <a:t>, kidney and eye</a:t>
            </a:r>
            <a:r>
              <a:rPr lang="en-US" dirty="0" smtClean="0">
                <a:latin typeface="Comic Sans MS" charset="0"/>
                <a:ea typeface="Comic Sans MS" charset="0"/>
                <a:cs typeface="Comic Sans MS" charset="0"/>
              </a:rPr>
              <a:t>)</a:t>
            </a:r>
            <a:r>
              <a:rPr lang="zh-CN" altLang="en-US" dirty="0" smtClean="0">
                <a:latin typeface="Comic Sans MS" charset="0"/>
                <a:ea typeface="Comic Sans MS" charset="0"/>
                <a:cs typeface="Comic Sans MS" charset="0"/>
              </a:rPr>
              <a:t> </a:t>
            </a:r>
            <a:r>
              <a:rPr lang="en-US" altLang="zh-CN" dirty="0" smtClean="0">
                <a:latin typeface="Comic Sans MS" charset="0"/>
                <a:ea typeface="Comic Sans MS" charset="0"/>
                <a:cs typeface="Comic Sans MS" charset="0"/>
              </a:rPr>
              <a:t>and</a:t>
            </a:r>
            <a:r>
              <a:rPr lang="zh-CN" altLang="en-US" dirty="0" smtClean="0">
                <a:latin typeface="Comic Sans MS" charset="0"/>
                <a:ea typeface="Comic Sans MS" charset="0"/>
                <a:cs typeface="Comic Sans MS" charset="0"/>
              </a:rPr>
              <a:t> </a:t>
            </a:r>
            <a:r>
              <a:rPr lang="en-US" altLang="zh-CN" dirty="0" smtClean="0">
                <a:latin typeface="Comic Sans MS" charset="0"/>
                <a:ea typeface="Comic Sans MS" charset="0"/>
                <a:cs typeface="Comic Sans MS" charset="0"/>
              </a:rPr>
              <a:t>weight</a:t>
            </a:r>
            <a:r>
              <a:rPr lang="zh-CN" altLang="en-US" dirty="0" smtClean="0">
                <a:latin typeface="Comic Sans MS" charset="0"/>
                <a:ea typeface="Comic Sans MS" charset="0"/>
                <a:cs typeface="Comic Sans MS" charset="0"/>
              </a:rPr>
              <a:t> </a:t>
            </a:r>
            <a:r>
              <a:rPr lang="en-US" altLang="zh-CN" dirty="0" smtClean="0">
                <a:latin typeface="Comic Sans MS" charset="0"/>
                <a:ea typeface="Comic Sans MS" charset="0"/>
                <a:cs typeface="Comic Sans MS" charset="0"/>
              </a:rPr>
              <a:t>similarity</a:t>
            </a:r>
            <a:r>
              <a:rPr lang="zh-CN" altLang="en-US" dirty="0" smtClean="0">
                <a:latin typeface="Comic Sans MS" charset="0"/>
                <a:ea typeface="Comic Sans MS" charset="0"/>
                <a:cs typeface="Comic Sans MS" charset="0"/>
              </a:rPr>
              <a:t> </a:t>
            </a:r>
            <a:r>
              <a:rPr lang="en-US" altLang="zh-CN" dirty="0" smtClean="0">
                <a:latin typeface="Comic Sans MS" charset="0"/>
                <a:ea typeface="Comic Sans MS" charset="0"/>
                <a:cs typeface="Comic Sans MS" charset="0"/>
              </a:rPr>
              <a:t>of</a:t>
            </a:r>
            <a:r>
              <a:rPr lang="zh-CN" altLang="en-US" dirty="0" smtClean="0">
                <a:latin typeface="Comic Sans MS" charset="0"/>
                <a:ea typeface="Comic Sans MS" charset="0"/>
                <a:cs typeface="Comic Sans MS" charset="0"/>
              </a:rPr>
              <a:t> </a:t>
            </a:r>
            <a:r>
              <a:rPr lang="en-US" altLang="zh-CN" dirty="0" smtClean="0">
                <a:latin typeface="Comic Sans MS" charset="0"/>
                <a:ea typeface="Comic Sans MS" charset="0"/>
                <a:cs typeface="Comic Sans MS" charset="0"/>
              </a:rPr>
              <a:t>tissues</a:t>
            </a:r>
            <a:r>
              <a:rPr lang="en-US" dirty="0" smtClean="0">
                <a:latin typeface="Comic Sans MS" charset="0"/>
                <a:ea typeface="Comic Sans MS" charset="0"/>
                <a:cs typeface="Comic Sans MS" charset="0"/>
              </a:rPr>
              <a:t>; </a:t>
            </a:r>
          </a:p>
          <a:p>
            <a:pPr marL="285750" indent="-285750">
              <a:lnSpc>
                <a:spcPct val="150000"/>
              </a:lnSpc>
              <a:buClr>
                <a:srgbClr val="FF0000"/>
              </a:buClr>
              <a:buFont typeface="Wingdings" charset="2"/>
              <a:buChar char="Ø"/>
            </a:pPr>
            <a:endParaRPr lang="en-US" sz="1200" dirty="0">
              <a:latin typeface="Comic Sans MS" charset="0"/>
              <a:ea typeface="Comic Sans MS" charset="0"/>
              <a:cs typeface="Comic Sans MS" charset="0"/>
            </a:endParaRPr>
          </a:p>
          <a:p>
            <a:pPr marL="285750" indent="-285750">
              <a:lnSpc>
                <a:spcPct val="150000"/>
              </a:lnSpc>
              <a:buClr>
                <a:srgbClr val="FF0000"/>
              </a:buClr>
              <a:buFont typeface="Wingdings" charset="2"/>
              <a:buChar char="Ø"/>
            </a:pPr>
            <a:r>
              <a:rPr lang="en-US" dirty="0">
                <a:latin typeface="Comic Sans MS" charset="0"/>
                <a:ea typeface="Comic Sans MS" charset="0"/>
                <a:cs typeface="Comic Sans MS" charset="0"/>
              </a:rPr>
              <a:t>D</a:t>
            </a:r>
            <a:r>
              <a:rPr lang="en-US" dirty="0" smtClean="0">
                <a:latin typeface="Comic Sans MS" charset="0"/>
                <a:ea typeface="Comic Sans MS" charset="0"/>
                <a:cs typeface="Comic Sans MS" charset="0"/>
              </a:rPr>
              <a:t>evelop </a:t>
            </a:r>
            <a:r>
              <a:rPr lang="en-US" dirty="0">
                <a:latin typeface="Comic Sans MS" charset="0"/>
                <a:ea typeface="Comic Sans MS" charset="0"/>
                <a:cs typeface="Comic Sans MS" charset="0"/>
              </a:rPr>
              <a:t>the species </a:t>
            </a:r>
            <a:r>
              <a:rPr lang="en-US" dirty="0" smtClean="0">
                <a:latin typeface="Comic Sans MS" charset="0"/>
                <a:ea typeface="Comic Sans MS" charset="0"/>
                <a:cs typeface="Comic Sans MS" charset="0"/>
              </a:rPr>
              <a:t>augmented Bayesian </a:t>
            </a:r>
            <a:r>
              <a:rPr lang="en-US" dirty="0">
                <a:latin typeface="Comic Sans MS" charset="0"/>
                <a:ea typeface="Comic Sans MS" charset="0"/>
                <a:cs typeface="Comic Sans MS" charset="0"/>
              </a:rPr>
              <a:t>model to incorporate mouse </a:t>
            </a:r>
            <a:r>
              <a:rPr lang="en-US" dirty="0" err="1">
                <a:latin typeface="Comic Sans MS" charset="0"/>
                <a:ea typeface="Comic Sans MS" charset="0"/>
                <a:cs typeface="Comic Sans MS" charset="0"/>
              </a:rPr>
              <a:t>eQTL</a:t>
            </a:r>
            <a:r>
              <a:rPr lang="en-US" dirty="0">
                <a:latin typeface="Comic Sans MS" charset="0"/>
                <a:ea typeface="Comic Sans MS" charset="0"/>
                <a:cs typeface="Comic Sans MS" charset="0"/>
              </a:rPr>
              <a:t> information to improve human </a:t>
            </a:r>
            <a:r>
              <a:rPr lang="en-US" dirty="0" err="1">
                <a:latin typeface="Comic Sans MS" charset="0"/>
                <a:ea typeface="Comic Sans MS" charset="0"/>
                <a:cs typeface="Comic Sans MS" charset="0"/>
              </a:rPr>
              <a:t>eQTL</a:t>
            </a:r>
            <a:r>
              <a:rPr lang="en-US" dirty="0">
                <a:latin typeface="Comic Sans MS" charset="0"/>
                <a:ea typeface="Comic Sans MS" charset="0"/>
                <a:cs typeface="Comic Sans MS" charset="0"/>
              </a:rPr>
              <a:t> prediction.</a:t>
            </a:r>
          </a:p>
          <a:p>
            <a:endParaRPr lang="en-US" dirty="0"/>
          </a:p>
        </p:txBody>
      </p:sp>
    </p:spTree>
    <p:extLst>
      <p:ext uri="{BB962C8B-B14F-4D97-AF65-F5344CB8AC3E}">
        <p14:creationId xmlns:p14="http://schemas.microsoft.com/office/powerpoint/2010/main" val="100727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blinds(horizontal)">
                                      <p:cBhvr>
                                        <p:cTn id="7" dur="500"/>
                                        <p:tgtEl>
                                          <p:spTgt spid="2">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5" end="5"/>
                                            </p:txEl>
                                          </p:spTgt>
                                        </p:tgtEl>
                                        <p:attrNameLst>
                                          <p:attrName>style.visibility</p:attrName>
                                        </p:attrNameLst>
                                      </p:cBhvr>
                                      <p:to>
                                        <p:strVal val="visible"/>
                                      </p:to>
                                    </p:set>
                                    <p:animEffect transition="in" filter="blinds(horizontal)">
                                      <p:cBhvr>
                                        <p:cTn id="1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685800"/>
            <a:ext cx="9205687" cy="707886"/>
          </a:xfrm>
          <a:prstGeom prst="rect">
            <a:avLst/>
          </a:prstGeom>
        </p:spPr>
        <p:txBody>
          <a:bodyPr wrap="square">
            <a:spAutoFit/>
          </a:bodyPr>
          <a:lstStyle/>
          <a:p>
            <a:r>
              <a:rPr lang="en-US" altLang="zh-CN" sz="2000" b="1" dirty="0" smtClean="0">
                <a:solidFill>
                  <a:srgbClr val="FF0000"/>
                </a:solidFill>
                <a:latin typeface="Comic Sans MS" pitchFamily="66" charset="0"/>
              </a:rPr>
              <a:t>Key References</a:t>
            </a:r>
            <a:endParaRPr lang="en-US" altLang="zh-CN" sz="2000" b="1" dirty="0">
              <a:solidFill>
                <a:srgbClr val="FF0000"/>
              </a:solidFill>
              <a:latin typeface="Comic Sans MS" pitchFamily="66" charset="0"/>
            </a:endParaRPr>
          </a:p>
          <a:p>
            <a:endParaRPr lang="en-US" sz="2000" b="1" dirty="0">
              <a:solidFill>
                <a:srgbClr val="FF0000"/>
              </a:solidFill>
              <a:latin typeface="Comic Sans MS" pitchFamily="66" charset="0"/>
            </a:endParaRPr>
          </a:p>
        </p:txBody>
      </p:sp>
      <p:sp>
        <p:nvSpPr>
          <p:cNvPr id="2" name="Rectangle 1"/>
          <p:cNvSpPr/>
          <p:nvPr/>
        </p:nvSpPr>
        <p:spPr>
          <a:xfrm>
            <a:off x="716643" y="1225689"/>
            <a:ext cx="8077200" cy="5355312"/>
          </a:xfrm>
          <a:prstGeom prst="rect">
            <a:avLst/>
          </a:prstGeom>
        </p:spPr>
        <p:txBody>
          <a:bodyPr wrap="square">
            <a:spAutoFit/>
          </a:bodyPr>
          <a:lstStyle/>
          <a:p>
            <a:pPr marL="342900" indent="-342900">
              <a:buFont typeface="+mj-lt"/>
              <a:buAutoNum type="arabicPeriod"/>
            </a:pPr>
            <a:r>
              <a:rPr lang="en-US" dirty="0">
                <a:latin typeface=""/>
              </a:rPr>
              <a:t>Chen GK, Witte JS (2007). “Enriching the analysis of </a:t>
            </a:r>
            <a:r>
              <a:rPr lang="en-US" dirty="0" err="1">
                <a:latin typeface=""/>
              </a:rPr>
              <a:t>genomewide</a:t>
            </a:r>
            <a:r>
              <a:rPr lang="en-US" dirty="0">
                <a:latin typeface=""/>
              </a:rPr>
              <a:t> association studies </a:t>
            </a:r>
            <a:r>
              <a:rPr lang="en-US" dirty="0" smtClean="0">
                <a:latin typeface=""/>
              </a:rPr>
              <a:t>with </a:t>
            </a:r>
            <a:r>
              <a:rPr lang="pt-BR" dirty="0" err="1" smtClean="0">
                <a:latin typeface=""/>
              </a:rPr>
              <a:t>hierarchical</a:t>
            </a:r>
            <a:r>
              <a:rPr lang="pt-BR" dirty="0" smtClean="0">
                <a:latin typeface=""/>
              </a:rPr>
              <a:t> </a:t>
            </a:r>
            <a:r>
              <a:rPr lang="pt-BR" dirty="0" err="1">
                <a:latin typeface=""/>
              </a:rPr>
              <a:t>modeling</a:t>
            </a:r>
            <a:r>
              <a:rPr lang="pt-BR" dirty="0">
                <a:latin typeface=""/>
              </a:rPr>
              <a:t>.” </a:t>
            </a:r>
            <a:r>
              <a:rPr lang="pt-BR" dirty="0" err="1">
                <a:latin typeface=""/>
              </a:rPr>
              <a:t>Am</a:t>
            </a:r>
            <a:r>
              <a:rPr lang="pt-BR" dirty="0">
                <a:latin typeface=""/>
              </a:rPr>
              <a:t> J Hum </a:t>
            </a:r>
            <a:r>
              <a:rPr lang="pt-BR" dirty="0" err="1">
                <a:latin typeface=""/>
              </a:rPr>
              <a:t>Genet</a:t>
            </a:r>
            <a:r>
              <a:rPr lang="pt-BR" dirty="0">
                <a:latin typeface=""/>
              </a:rPr>
              <a:t>, 81(2), 397–404. doi:10.1086/519794</a:t>
            </a:r>
            <a:r>
              <a:rPr lang="pt-BR" dirty="0" smtClean="0">
                <a:latin typeface=""/>
              </a:rPr>
              <a:t>.</a:t>
            </a:r>
          </a:p>
          <a:p>
            <a:pPr marL="342900" indent="-342900">
              <a:buFont typeface="+mj-lt"/>
              <a:buAutoNum type="arabicPeriod"/>
            </a:pPr>
            <a:endParaRPr lang="pt-BR" dirty="0" smtClean="0">
              <a:latin typeface=""/>
            </a:endParaRPr>
          </a:p>
          <a:p>
            <a:pPr marL="342900" indent="-342900">
              <a:buFont typeface="+mj-lt"/>
              <a:buAutoNum type="arabicPeriod"/>
            </a:pPr>
            <a:r>
              <a:rPr lang="en-US" dirty="0" err="1"/>
              <a:t>Shabalin</a:t>
            </a:r>
            <a:r>
              <a:rPr lang="en-US" dirty="0"/>
              <a:t> AA (2012). “Matrix </a:t>
            </a:r>
            <a:r>
              <a:rPr lang="en-US" dirty="0" err="1"/>
              <a:t>eQTL</a:t>
            </a:r>
            <a:r>
              <a:rPr lang="en-US" dirty="0"/>
              <a:t>: ultra fast </a:t>
            </a:r>
            <a:r>
              <a:rPr lang="en-US" dirty="0" err="1"/>
              <a:t>eQTL</a:t>
            </a:r>
            <a:r>
              <a:rPr lang="en-US" dirty="0"/>
              <a:t> analysis via large matrix operations</a:t>
            </a:r>
            <a:r>
              <a:rPr lang="en-US" dirty="0" smtClean="0"/>
              <a:t>.” Bioinformatics</a:t>
            </a:r>
            <a:r>
              <a:rPr lang="en-US" dirty="0"/>
              <a:t>, 28(10), 1353–8. doi:10.1093/bioinformatics/bts163</a:t>
            </a:r>
            <a:r>
              <a:rPr lang="en-US" dirty="0" smtClean="0"/>
              <a:t>.</a:t>
            </a:r>
          </a:p>
          <a:p>
            <a:pPr marL="342900" indent="-342900">
              <a:buFont typeface="+mj-lt"/>
              <a:buAutoNum type="arabicPeriod"/>
            </a:pPr>
            <a:endParaRPr lang="pt-BR" dirty="0">
              <a:latin typeface=""/>
            </a:endParaRPr>
          </a:p>
          <a:p>
            <a:pPr marL="342900" indent="-342900">
              <a:buFont typeface="+mj-lt"/>
              <a:buAutoNum type="arabicPeriod"/>
            </a:pPr>
            <a:r>
              <a:rPr lang="en-US" dirty="0"/>
              <a:t>Li G, </a:t>
            </a:r>
            <a:r>
              <a:rPr lang="en-US" dirty="0" err="1"/>
              <a:t>Shabalin</a:t>
            </a:r>
            <a:r>
              <a:rPr lang="en-US" dirty="0"/>
              <a:t> AA, </a:t>
            </a:r>
            <a:r>
              <a:rPr lang="en-US" dirty="0" err="1"/>
              <a:t>Rusyn</a:t>
            </a:r>
            <a:r>
              <a:rPr lang="en-US" dirty="0"/>
              <a:t> I (2016). “An Empirical Bayes Approach for Multiple </a:t>
            </a:r>
            <a:r>
              <a:rPr lang="en-US" dirty="0" smtClean="0"/>
              <a:t>Tissue </a:t>
            </a:r>
            <a:r>
              <a:rPr lang="en-US" dirty="0" err="1" smtClean="0"/>
              <a:t>eQTL</a:t>
            </a:r>
            <a:r>
              <a:rPr lang="en-US" dirty="0" smtClean="0"/>
              <a:t> </a:t>
            </a:r>
            <a:r>
              <a:rPr lang="en-US" dirty="0"/>
              <a:t>Analysis.” </a:t>
            </a:r>
            <a:r>
              <a:rPr lang="en-US" dirty="0" smtClean="0"/>
              <a:t>arXiv:1311.2948.</a:t>
            </a:r>
          </a:p>
          <a:p>
            <a:pPr marL="342900" indent="-342900">
              <a:buFont typeface="+mj-lt"/>
              <a:buAutoNum type="arabicPeriod"/>
            </a:pPr>
            <a:endParaRPr lang="en-US" dirty="0">
              <a:latin typeface=""/>
            </a:endParaRPr>
          </a:p>
          <a:p>
            <a:pPr marL="342900" indent="-342900">
              <a:buFont typeface="+mj-lt"/>
              <a:buAutoNum type="arabicPeriod"/>
            </a:pPr>
            <a:r>
              <a:rPr lang="en-US" dirty="0" err="1">
                <a:latin typeface=""/>
              </a:rPr>
              <a:t>Lagarrigue</a:t>
            </a:r>
            <a:r>
              <a:rPr lang="en-US" dirty="0">
                <a:latin typeface=""/>
              </a:rPr>
              <a:t> S, Martin L, </a:t>
            </a:r>
            <a:r>
              <a:rPr lang="en-US" dirty="0" err="1">
                <a:latin typeface=""/>
              </a:rPr>
              <a:t>Hormozdiari</a:t>
            </a:r>
            <a:r>
              <a:rPr lang="en-US" dirty="0">
                <a:latin typeface=""/>
              </a:rPr>
              <a:t> F, Roux </a:t>
            </a:r>
            <a:r>
              <a:rPr lang="en-US" dirty="0" smtClean="0">
                <a:latin typeface=""/>
              </a:rPr>
              <a:t>PF (2013</a:t>
            </a:r>
            <a:r>
              <a:rPr lang="en-US" dirty="0">
                <a:latin typeface=""/>
              </a:rPr>
              <a:t>). “Analysis of allele-specific expression </a:t>
            </a:r>
            <a:r>
              <a:rPr lang="en-US" dirty="0" smtClean="0">
                <a:latin typeface=""/>
              </a:rPr>
              <a:t>in mouse </a:t>
            </a:r>
            <a:r>
              <a:rPr lang="en-US" dirty="0">
                <a:latin typeface=""/>
              </a:rPr>
              <a:t>liver by RNA-</a:t>
            </a:r>
            <a:r>
              <a:rPr lang="en-US" dirty="0" err="1">
                <a:latin typeface=""/>
              </a:rPr>
              <a:t>Seq</a:t>
            </a:r>
            <a:r>
              <a:rPr lang="en-US" dirty="0">
                <a:latin typeface=""/>
              </a:rPr>
              <a:t>: a comparison with Cis-</a:t>
            </a:r>
            <a:r>
              <a:rPr lang="en-US" dirty="0" err="1">
                <a:latin typeface=""/>
              </a:rPr>
              <a:t>eQTL</a:t>
            </a:r>
            <a:r>
              <a:rPr lang="en-US" dirty="0">
                <a:latin typeface=""/>
              </a:rPr>
              <a:t> identified using genetic </a:t>
            </a:r>
            <a:r>
              <a:rPr lang="en-US" dirty="0" err="1">
                <a:latin typeface=""/>
              </a:rPr>
              <a:t>linkage</a:t>
            </a:r>
            <a:r>
              <a:rPr lang="en-US" dirty="0" err="1" smtClean="0">
                <a:latin typeface=""/>
              </a:rPr>
              <a:t>.”Genetics</a:t>
            </a:r>
            <a:r>
              <a:rPr lang="en-US" dirty="0">
                <a:latin typeface=""/>
              </a:rPr>
              <a:t>, 195(3), 1157–66. doi:10.1534/genetics.113.153882.</a:t>
            </a:r>
            <a:endParaRPr lang="pt-BR" dirty="0" smtClean="0">
              <a:latin typeface=""/>
            </a:endParaRPr>
          </a:p>
          <a:p>
            <a:pPr marL="342900" indent="-342900">
              <a:buFont typeface="+mj-lt"/>
              <a:buAutoNum type="arabicPeriod"/>
            </a:pPr>
            <a:endParaRPr lang="pt-BR" dirty="0">
              <a:latin typeface=""/>
            </a:endParaRPr>
          </a:p>
          <a:p>
            <a:pPr marL="342900" indent="-342900">
              <a:buFont typeface="+mj-lt"/>
              <a:buAutoNum type="arabicPeriod"/>
            </a:pPr>
            <a:r>
              <a:rPr lang="en-US" dirty="0"/>
              <a:t>DeLong ER, DeLong DM, Clarke-Pearson DL (1988). “Comparing the areas under </a:t>
            </a:r>
            <a:r>
              <a:rPr lang="en-US" dirty="0" smtClean="0"/>
              <a:t>two or </a:t>
            </a:r>
            <a:r>
              <a:rPr lang="en-US" dirty="0"/>
              <a:t>more correlated receiver operating characteristic curves: a nonparametric approach</a:t>
            </a:r>
            <a:r>
              <a:rPr lang="en-US" dirty="0" smtClean="0"/>
              <a:t>.” Biometrics</a:t>
            </a:r>
            <a:r>
              <a:rPr lang="en-US" dirty="0"/>
              <a:t>, 44(3), 837–45.</a:t>
            </a:r>
          </a:p>
        </p:txBody>
      </p:sp>
    </p:spTree>
    <p:extLst>
      <p:ext uri="{BB962C8B-B14F-4D97-AF65-F5344CB8AC3E}">
        <p14:creationId xmlns:p14="http://schemas.microsoft.com/office/powerpoint/2010/main" val="48192857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idx="4294967295"/>
          </p:nvPr>
        </p:nvSpPr>
        <p:spPr>
          <a:xfrm>
            <a:off x="2209800" y="152400"/>
            <a:ext cx="5257800" cy="1143000"/>
          </a:xfrm>
        </p:spPr>
        <p:txBody>
          <a:bodyPr/>
          <a:lstStyle/>
          <a:p>
            <a:pPr eaLnBrk="1" hangingPunct="1"/>
            <a:r>
              <a:rPr lang="en-US" sz="2800" kern="1200" dirty="0">
                <a:solidFill>
                  <a:srgbClr val="0033CC"/>
                </a:solidFill>
                <a:latin typeface="Comic Sans MS" pitchFamily="66" charset="0"/>
                <a:cs typeface="+mj-cs"/>
              </a:rPr>
              <a:t>ACKNOWLEDGMENT</a:t>
            </a:r>
          </a:p>
        </p:txBody>
      </p:sp>
      <p:sp>
        <p:nvSpPr>
          <p:cNvPr id="29699" name="矩形 4"/>
          <p:cNvSpPr>
            <a:spLocks noChangeArrowheads="1"/>
          </p:cNvSpPr>
          <p:nvPr/>
        </p:nvSpPr>
        <p:spPr bwMode="auto">
          <a:xfrm>
            <a:off x="457200" y="2419290"/>
            <a:ext cx="352211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it-IT" altLang="zh-CN" dirty="0">
                <a:solidFill>
                  <a:srgbClr val="000000"/>
                </a:solidFill>
                <a:latin typeface="Comic Sans MS" pitchFamily="66" charset="0"/>
              </a:rPr>
              <a:t>Katerina </a:t>
            </a:r>
            <a:r>
              <a:rPr lang="it-IT" altLang="zh-CN" dirty="0" err="1">
                <a:solidFill>
                  <a:srgbClr val="000000"/>
                </a:solidFill>
                <a:latin typeface="Comic Sans MS" pitchFamily="66" charset="0"/>
              </a:rPr>
              <a:t>Kechris</a:t>
            </a:r>
            <a:r>
              <a:rPr lang="it-IT" altLang="zh-CN" dirty="0">
                <a:solidFill>
                  <a:srgbClr val="000000"/>
                </a:solidFill>
                <a:latin typeface="Comic Sans MS" pitchFamily="66" charset="0"/>
              </a:rPr>
              <a:t> </a:t>
            </a:r>
            <a:r>
              <a:rPr lang="en-US" altLang="zh-CN" dirty="0" smtClean="0">
                <a:solidFill>
                  <a:srgbClr val="000000"/>
                </a:solidFill>
                <a:latin typeface="Comic Sans MS" pitchFamily="66" charset="0"/>
              </a:rPr>
              <a:t>PhD (Advisor)</a:t>
            </a:r>
            <a:endParaRPr lang="zh-CN" altLang="en-US" dirty="0" smtClean="0">
              <a:solidFill>
                <a:srgbClr val="000000"/>
              </a:solidFill>
              <a:latin typeface="Bookman Old Style" pitchFamily="18" charset="0"/>
            </a:endParaRPr>
          </a:p>
        </p:txBody>
      </p:sp>
      <p:sp>
        <p:nvSpPr>
          <p:cNvPr id="29701" name="矩形 7"/>
          <p:cNvSpPr>
            <a:spLocks noChangeArrowheads="1"/>
          </p:cNvSpPr>
          <p:nvPr/>
        </p:nvSpPr>
        <p:spPr bwMode="auto">
          <a:xfrm>
            <a:off x="479612" y="2895600"/>
            <a:ext cx="401618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en-US" altLang="zh-CN" dirty="0">
                <a:solidFill>
                  <a:srgbClr val="000000"/>
                </a:solidFill>
                <a:latin typeface="Comic Sans MS" pitchFamily="66" charset="0"/>
              </a:rPr>
              <a:t>Laura M. Saba</a:t>
            </a:r>
            <a:r>
              <a:rPr lang="zh-CN" altLang="en-US" dirty="0">
                <a:solidFill>
                  <a:srgbClr val="000000"/>
                </a:solidFill>
                <a:latin typeface="Comic Sans MS" pitchFamily="66" charset="0"/>
              </a:rPr>
              <a:t> </a:t>
            </a:r>
            <a:r>
              <a:rPr lang="en-US" altLang="zh-CN" dirty="0" smtClean="0">
                <a:solidFill>
                  <a:srgbClr val="000000"/>
                </a:solidFill>
                <a:latin typeface="Comic Sans MS" pitchFamily="66" charset="0"/>
              </a:rPr>
              <a:t>PhD (Co-Advisor) </a:t>
            </a:r>
            <a:endParaRPr lang="zh-CN" altLang="en-US" dirty="0">
              <a:solidFill>
                <a:srgbClr val="000000"/>
              </a:solidFill>
              <a:latin typeface="Comic Sans MS" pitchFamily="66" charset="0"/>
            </a:endParaRPr>
          </a:p>
        </p:txBody>
      </p:sp>
      <p:sp>
        <p:nvSpPr>
          <p:cNvPr id="12" name="矩形 7"/>
          <p:cNvSpPr>
            <a:spLocks noChangeArrowheads="1"/>
          </p:cNvSpPr>
          <p:nvPr/>
        </p:nvSpPr>
        <p:spPr bwMode="auto">
          <a:xfrm>
            <a:off x="479612" y="1905000"/>
            <a:ext cx="332981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en-US" altLang="zh-CN" b="1" dirty="0" smtClean="0">
                <a:solidFill>
                  <a:srgbClr val="000000"/>
                </a:solidFill>
                <a:latin typeface="Comic Sans MS" pitchFamily="66" charset="0"/>
              </a:rPr>
              <a:t>Committee members</a:t>
            </a:r>
            <a:r>
              <a:rPr lang="zh-CN" altLang="en-US" b="1" dirty="0" smtClean="0">
                <a:solidFill>
                  <a:srgbClr val="000000"/>
                </a:solidFill>
                <a:latin typeface="Comic Sans MS" pitchFamily="66" charset="0"/>
              </a:rPr>
              <a:t> </a:t>
            </a:r>
            <a:endParaRPr lang="zh-CN" altLang="en-US" b="1" dirty="0">
              <a:solidFill>
                <a:srgbClr val="000000"/>
              </a:solidFill>
              <a:latin typeface="Comic Sans MS" pitchFamily="66" charset="0"/>
            </a:endParaRPr>
          </a:p>
        </p:txBody>
      </p:sp>
      <p:sp>
        <p:nvSpPr>
          <p:cNvPr id="13" name="矩形 7"/>
          <p:cNvSpPr>
            <a:spLocks noChangeArrowheads="1"/>
          </p:cNvSpPr>
          <p:nvPr/>
        </p:nvSpPr>
        <p:spPr bwMode="auto">
          <a:xfrm>
            <a:off x="481014" y="3352800"/>
            <a:ext cx="42672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en-US" altLang="zh-CN" dirty="0" smtClean="0">
                <a:solidFill>
                  <a:srgbClr val="000000"/>
                </a:solidFill>
                <a:latin typeface="Comic Sans MS" pitchFamily="66" charset="0"/>
              </a:rPr>
              <a:t>Stephanie </a:t>
            </a:r>
            <a:r>
              <a:rPr lang="en-US" altLang="zh-CN" dirty="0">
                <a:solidFill>
                  <a:srgbClr val="000000"/>
                </a:solidFill>
                <a:latin typeface="Comic Sans MS" pitchFamily="66" charset="0"/>
              </a:rPr>
              <a:t>A. </a:t>
            </a:r>
            <a:r>
              <a:rPr lang="en-US" altLang="zh-CN" dirty="0" err="1" smtClean="0">
                <a:solidFill>
                  <a:srgbClr val="000000"/>
                </a:solidFill>
                <a:latin typeface="Comic Sans MS" pitchFamily="66" charset="0"/>
              </a:rPr>
              <a:t>Santorico</a:t>
            </a:r>
            <a:r>
              <a:rPr lang="zh-CN" altLang="en-US" dirty="0" smtClean="0">
                <a:solidFill>
                  <a:srgbClr val="000000"/>
                </a:solidFill>
                <a:latin typeface="Comic Sans MS" pitchFamily="66" charset="0"/>
              </a:rPr>
              <a:t> </a:t>
            </a:r>
            <a:r>
              <a:rPr lang="en-US" altLang="zh-CN" dirty="0">
                <a:solidFill>
                  <a:srgbClr val="000000"/>
                </a:solidFill>
                <a:latin typeface="Comic Sans MS" pitchFamily="66" charset="0"/>
              </a:rPr>
              <a:t>P</a:t>
            </a:r>
            <a:r>
              <a:rPr lang="en-US" altLang="zh-CN" dirty="0" smtClean="0">
                <a:solidFill>
                  <a:srgbClr val="000000"/>
                </a:solidFill>
                <a:latin typeface="Comic Sans MS" pitchFamily="66" charset="0"/>
              </a:rPr>
              <a:t>hD </a:t>
            </a:r>
            <a:endParaRPr lang="zh-CN" altLang="en-US" dirty="0">
              <a:solidFill>
                <a:srgbClr val="000000"/>
              </a:solidFill>
              <a:latin typeface="Comic Sans MS" pitchFamily="66" charset="0"/>
            </a:endParaRPr>
          </a:p>
        </p:txBody>
      </p:sp>
      <p:sp>
        <p:nvSpPr>
          <p:cNvPr id="8" name="矩形 7"/>
          <p:cNvSpPr>
            <a:spLocks noChangeArrowheads="1"/>
          </p:cNvSpPr>
          <p:nvPr/>
        </p:nvSpPr>
        <p:spPr bwMode="auto">
          <a:xfrm>
            <a:off x="5105400" y="1828800"/>
            <a:ext cx="332981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en-US" altLang="zh-CN" b="1" dirty="0" smtClean="0">
                <a:solidFill>
                  <a:srgbClr val="000000"/>
                </a:solidFill>
                <a:latin typeface="Comic Sans MS" pitchFamily="66" charset="0"/>
              </a:rPr>
              <a:t>Teachers</a:t>
            </a:r>
            <a:endParaRPr lang="zh-CN" altLang="en-US" b="1" dirty="0">
              <a:solidFill>
                <a:srgbClr val="000000"/>
              </a:solidFill>
              <a:latin typeface="Comic Sans MS" pitchFamily="66" charset="0"/>
            </a:endParaRPr>
          </a:p>
        </p:txBody>
      </p:sp>
      <p:sp>
        <p:nvSpPr>
          <p:cNvPr id="9" name="矩形 4"/>
          <p:cNvSpPr>
            <a:spLocks noChangeArrowheads="1"/>
          </p:cNvSpPr>
          <p:nvPr/>
        </p:nvSpPr>
        <p:spPr bwMode="auto">
          <a:xfrm>
            <a:off x="5094379" y="2362200"/>
            <a:ext cx="188705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dirty="0" smtClean="0">
                <a:solidFill>
                  <a:srgbClr val="000000"/>
                </a:solidFill>
                <a:latin typeface="Comic Sans MS" pitchFamily="66" charset="0"/>
              </a:rPr>
              <a:t>Anna Baron PhD</a:t>
            </a:r>
            <a:endParaRPr lang="zh-CN" altLang="en-US" dirty="0" smtClean="0">
              <a:solidFill>
                <a:srgbClr val="000000"/>
              </a:solidFill>
              <a:latin typeface="Bookman Old Style" pitchFamily="18" charset="0"/>
            </a:endParaRPr>
          </a:p>
        </p:txBody>
      </p:sp>
      <p:sp>
        <p:nvSpPr>
          <p:cNvPr id="10" name="矩形 7"/>
          <p:cNvSpPr>
            <a:spLocks noChangeArrowheads="1"/>
          </p:cNvSpPr>
          <p:nvPr/>
        </p:nvSpPr>
        <p:spPr bwMode="auto">
          <a:xfrm>
            <a:off x="5105400" y="2822703"/>
            <a:ext cx="401618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en-US" dirty="0">
                <a:latin typeface="Comic Sans MS" charset="0"/>
                <a:ea typeface="Comic Sans MS" charset="0"/>
                <a:cs typeface="Comic Sans MS" charset="0"/>
              </a:rPr>
              <a:t>Sam </a:t>
            </a:r>
            <a:r>
              <a:rPr lang="en-US" dirty="0" err="1" smtClean="0">
                <a:latin typeface="Comic Sans MS" charset="0"/>
                <a:ea typeface="Comic Sans MS" charset="0"/>
                <a:cs typeface="Comic Sans MS" charset="0"/>
              </a:rPr>
              <a:t>MaWhinney</a:t>
            </a:r>
            <a:r>
              <a:rPr lang="en-US" dirty="0" smtClean="0">
                <a:latin typeface="Comic Sans MS" charset="0"/>
                <a:ea typeface="Comic Sans MS" charset="0"/>
                <a:cs typeface="Comic Sans MS" charset="0"/>
              </a:rPr>
              <a:t> ScD</a:t>
            </a:r>
            <a:endParaRPr lang="zh-CN" altLang="en-US" dirty="0">
              <a:solidFill>
                <a:srgbClr val="000000"/>
              </a:solidFill>
              <a:latin typeface="Comic Sans MS" charset="0"/>
              <a:ea typeface="Comic Sans MS" charset="0"/>
              <a:cs typeface="Comic Sans MS" charset="0"/>
            </a:endParaRPr>
          </a:p>
        </p:txBody>
      </p:sp>
      <p:sp>
        <p:nvSpPr>
          <p:cNvPr id="11" name="矩形 7"/>
          <p:cNvSpPr>
            <a:spLocks noChangeArrowheads="1"/>
          </p:cNvSpPr>
          <p:nvPr/>
        </p:nvSpPr>
        <p:spPr bwMode="auto">
          <a:xfrm>
            <a:off x="5127812" y="3316942"/>
            <a:ext cx="401618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en-US" dirty="0">
                <a:latin typeface="Comic Sans MS" charset="0"/>
                <a:ea typeface="Comic Sans MS" charset="0"/>
                <a:cs typeface="Comic Sans MS" charset="0"/>
              </a:rPr>
              <a:t>Gary </a:t>
            </a:r>
            <a:r>
              <a:rPr lang="en-US" dirty="0" smtClean="0">
                <a:latin typeface="Comic Sans MS" charset="0"/>
                <a:ea typeface="Comic Sans MS" charset="0"/>
                <a:cs typeface="Comic Sans MS" charset="0"/>
              </a:rPr>
              <a:t>K. </a:t>
            </a:r>
            <a:r>
              <a:rPr lang="en-US" dirty="0" err="1" smtClean="0">
                <a:latin typeface="Comic Sans MS" charset="0"/>
                <a:ea typeface="Comic Sans MS" charset="0"/>
                <a:cs typeface="Comic Sans MS" charset="0"/>
              </a:rPr>
              <a:t>Grunwald</a:t>
            </a:r>
            <a:r>
              <a:rPr lang="en-US" dirty="0" smtClean="0">
                <a:latin typeface="Comic Sans MS" charset="0"/>
                <a:ea typeface="Comic Sans MS" charset="0"/>
                <a:cs typeface="Comic Sans MS" charset="0"/>
              </a:rPr>
              <a:t> PhD</a:t>
            </a:r>
            <a:endParaRPr lang="zh-CN" altLang="en-US" dirty="0">
              <a:solidFill>
                <a:srgbClr val="000000"/>
              </a:solidFill>
              <a:latin typeface="Comic Sans MS" charset="0"/>
              <a:ea typeface="Comic Sans MS" charset="0"/>
              <a:cs typeface="Comic Sans MS" charset="0"/>
            </a:endParaRPr>
          </a:p>
        </p:txBody>
      </p:sp>
      <p:sp>
        <p:nvSpPr>
          <p:cNvPr id="14" name="矩形 7"/>
          <p:cNvSpPr>
            <a:spLocks noChangeArrowheads="1"/>
          </p:cNvSpPr>
          <p:nvPr/>
        </p:nvSpPr>
        <p:spPr bwMode="auto">
          <a:xfrm>
            <a:off x="5136777" y="3826748"/>
            <a:ext cx="401618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en-US" dirty="0">
                <a:latin typeface="Comic Sans MS" charset="0"/>
                <a:ea typeface="Comic Sans MS" charset="0"/>
                <a:cs typeface="Comic Sans MS" charset="0"/>
              </a:rPr>
              <a:t>Deborah </a:t>
            </a:r>
            <a:r>
              <a:rPr lang="en-US" dirty="0" err="1" smtClean="0">
                <a:latin typeface="Comic Sans MS" charset="0"/>
                <a:ea typeface="Comic Sans MS" charset="0"/>
                <a:cs typeface="Comic Sans MS" charset="0"/>
              </a:rPr>
              <a:t>Glueck</a:t>
            </a:r>
            <a:r>
              <a:rPr lang="en-US" dirty="0" smtClean="0">
                <a:latin typeface="Comic Sans MS" charset="0"/>
                <a:ea typeface="Comic Sans MS" charset="0"/>
                <a:cs typeface="Comic Sans MS" charset="0"/>
              </a:rPr>
              <a:t> PhD</a:t>
            </a:r>
          </a:p>
        </p:txBody>
      </p:sp>
      <p:sp>
        <p:nvSpPr>
          <p:cNvPr id="15" name="矩形 7"/>
          <p:cNvSpPr>
            <a:spLocks noChangeArrowheads="1"/>
          </p:cNvSpPr>
          <p:nvPr/>
        </p:nvSpPr>
        <p:spPr bwMode="auto">
          <a:xfrm>
            <a:off x="457200" y="4702314"/>
            <a:ext cx="4291014"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en-US" altLang="zh-CN" b="1" dirty="0" smtClean="0">
                <a:solidFill>
                  <a:srgbClr val="000000"/>
                </a:solidFill>
                <a:latin typeface="Comic Sans MS" pitchFamily="66" charset="0"/>
              </a:rPr>
              <a:t>Family, Friends and Classmates</a:t>
            </a:r>
          </a:p>
          <a:p>
            <a:endParaRPr lang="zh-CN" altLang="en-US" b="1" dirty="0">
              <a:solidFill>
                <a:srgbClr val="000000"/>
              </a:solidFill>
              <a:latin typeface="Comic Sans MS" pitchFamily="66" charset="0"/>
            </a:endParaRPr>
          </a:p>
        </p:txBody>
      </p:sp>
      <p:sp>
        <p:nvSpPr>
          <p:cNvPr id="16" name="矩形 4"/>
          <p:cNvSpPr>
            <a:spLocks noChangeArrowheads="1"/>
          </p:cNvSpPr>
          <p:nvPr/>
        </p:nvSpPr>
        <p:spPr bwMode="auto">
          <a:xfrm>
            <a:off x="446179" y="5238690"/>
            <a:ext cx="137890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dirty="0" smtClean="0">
                <a:solidFill>
                  <a:srgbClr val="000000"/>
                </a:solidFill>
                <a:latin typeface="Comic Sans MS" pitchFamily="66" charset="0"/>
              </a:rPr>
              <a:t>Dana Wang</a:t>
            </a:r>
            <a:endParaRPr lang="zh-CN" altLang="en-US" dirty="0" smtClean="0">
              <a:solidFill>
                <a:srgbClr val="000000"/>
              </a:solidFill>
              <a:latin typeface="Bookman Old Style" pitchFamily="18" charset="0"/>
            </a:endParaRPr>
          </a:p>
        </p:txBody>
      </p:sp>
      <p:sp>
        <p:nvSpPr>
          <p:cNvPr id="17" name="矩形 7"/>
          <p:cNvSpPr>
            <a:spLocks noChangeArrowheads="1"/>
          </p:cNvSpPr>
          <p:nvPr/>
        </p:nvSpPr>
        <p:spPr bwMode="auto">
          <a:xfrm>
            <a:off x="5181600" y="4724400"/>
            <a:ext cx="401618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is-IS" dirty="0" smtClean="0">
                <a:latin typeface="Comic Sans MS" charset="0"/>
                <a:ea typeface="Comic Sans MS" charset="0"/>
                <a:cs typeface="Comic Sans MS" charset="0"/>
              </a:rPr>
              <a:t>…...</a:t>
            </a:r>
            <a:endParaRPr lang="en-US" dirty="0" smtClean="0">
              <a:latin typeface="Comic Sans MS" charset="0"/>
              <a:ea typeface="Comic Sans MS" charset="0"/>
              <a:cs typeface="Comic Sans MS" charset="0"/>
            </a:endParaRPr>
          </a:p>
        </p:txBody>
      </p:sp>
      <p:sp>
        <p:nvSpPr>
          <p:cNvPr id="19" name="矩形 4"/>
          <p:cNvSpPr>
            <a:spLocks noChangeArrowheads="1"/>
          </p:cNvSpPr>
          <p:nvPr/>
        </p:nvSpPr>
        <p:spPr bwMode="auto">
          <a:xfrm>
            <a:off x="479612" y="5772090"/>
            <a:ext cx="306045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dirty="0" smtClean="0">
                <a:solidFill>
                  <a:srgbClr val="000000"/>
                </a:solidFill>
                <a:latin typeface="Comic Sans MS" pitchFamily="66" charset="0"/>
              </a:rPr>
              <a:t>All Friends and Classmates</a:t>
            </a:r>
          </a:p>
        </p:txBody>
      </p:sp>
      <p:sp>
        <p:nvSpPr>
          <p:cNvPr id="2" name="Rectangle 1"/>
          <p:cNvSpPr/>
          <p:nvPr/>
        </p:nvSpPr>
        <p:spPr>
          <a:xfrm>
            <a:off x="5127812" y="4303058"/>
            <a:ext cx="2369559" cy="369332"/>
          </a:xfrm>
          <a:prstGeom prst="rect">
            <a:avLst/>
          </a:prstGeom>
        </p:spPr>
        <p:txBody>
          <a:bodyPr wrap="none">
            <a:spAutoFit/>
          </a:bodyPr>
          <a:lstStyle/>
          <a:p>
            <a:r>
              <a:rPr lang="en-US" dirty="0" err="1">
                <a:latin typeface="Comic Sans MS" charset="0"/>
                <a:ea typeface="Comic Sans MS" charset="0"/>
                <a:cs typeface="Comic Sans MS" charset="0"/>
              </a:rPr>
              <a:t>Debashis</a:t>
            </a:r>
            <a:r>
              <a:rPr lang="en-US" dirty="0">
                <a:latin typeface="Comic Sans MS" charset="0"/>
                <a:ea typeface="Comic Sans MS" charset="0"/>
                <a:cs typeface="Comic Sans MS" charset="0"/>
              </a:rPr>
              <a:t> </a:t>
            </a:r>
            <a:r>
              <a:rPr lang="en-US" dirty="0" smtClean="0">
                <a:latin typeface="Comic Sans MS" charset="0"/>
                <a:ea typeface="Comic Sans MS" charset="0"/>
                <a:cs typeface="Comic Sans MS" charset="0"/>
              </a:rPr>
              <a:t>Ghosh PhD</a:t>
            </a:r>
            <a:endParaRPr lang="en-US" dirty="0">
              <a:latin typeface="Comic Sans MS" charset="0"/>
              <a:ea typeface="Comic Sans MS" charset="0"/>
              <a:cs typeface="Comic Sans MS" charset="0"/>
            </a:endParaRPr>
          </a:p>
        </p:txBody>
      </p:sp>
    </p:spTree>
    <p:extLst>
      <p:ext uri="{BB962C8B-B14F-4D97-AF65-F5344CB8AC3E}">
        <p14:creationId xmlns:p14="http://schemas.microsoft.com/office/powerpoint/2010/main" val="1807851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 y="379735"/>
            <a:ext cx="7786687" cy="830997"/>
          </a:xfrm>
          <a:prstGeom prst="rect">
            <a:avLst/>
          </a:prstGeom>
        </p:spPr>
        <p:txBody>
          <a:bodyPr wrap="square">
            <a:spAutoFit/>
          </a:bodyPr>
          <a:lstStyle/>
          <a:p>
            <a:pPr defTabSz="914400"/>
            <a:r>
              <a:rPr lang="en-US" sz="2400" b="1" dirty="0" smtClean="0">
                <a:solidFill>
                  <a:srgbClr val="FF0000"/>
                </a:solidFill>
                <a:latin typeface="Comic Sans MS" pitchFamily="66" charset="0"/>
                <a:ea typeface="宋体"/>
                <a:cs typeface="Times New Roman" pitchFamily="18" charset="0"/>
              </a:rPr>
              <a:t>Mechanisms of </a:t>
            </a:r>
            <a:r>
              <a:rPr lang="en-US" sz="2400" b="1" dirty="0" err="1" smtClean="0">
                <a:solidFill>
                  <a:srgbClr val="FF0000"/>
                </a:solidFill>
                <a:latin typeface="Comic Sans MS" pitchFamily="66" charset="0"/>
                <a:ea typeface="宋体"/>
                <a:cs typeface="Times New Roman" pitchFamily="18" charset="0"/>
              </a:rPr>
              <a:t>eQTL</a:t>
            </a:r>
            <a:endParaRPr lang="en-US" sz="2400" b="1" dirty="0">
              <a:solidFill>
                <a:srgbClr val="FF0000"/>
              </a:solidFill>
              <a:latin typeface="Comic Sans MS" pitchFamily="66" charset="0"/>
              <a:ea typeface="宋体"/>
              <a:cs typeface="Times New Roman" pitchFamily="18" charset="0"/>
            </a:endParaRPr>
          </a:p>
          <a:p>
            <a:pPr defTabSz="914400"/>
            <a:endParaRPr lang="en-US" sz="2400" b="1" dirty="0">
              <a:solidFill>
                <a:srgbClr val="000000"/>
              </a:solidFill>
              <a:latin typeface="Comic Sans MS" pitchFamily="66" charset="0"/>
              <a:ea typeface="宋体"/>
              <a:cs typeface="Times New Roman" pitchFamily="18" charset="0"/>
            </a:endParaRPr>
          </a:p>
        </p:txBody>
      </p:sp>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64546" y="1676400"/>
            <a:ext cx="7337081" cy="3886200"/>
          </a:xfrm>
          <a:prstGeom prst="rect">
            <a:avLst/>
          </a:prstGeom>
        </p:spPr>
      </p:pic>
    </p:spTree>
    <p:extLst>
      <p:ext uri="{BB962C8B-B14F-4D97-AF65-F5344CB8AC3E}">
        <p14:creationId xmlns:p14="http://schemas.microsoft.com/office/powerpoint/2010/main" val="8556362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 y="379735"/>
            <a:ext cx="7786687" cy="1200329"/>
          </a:xfrm>
          <a:prstGeom prst="rect">
            <a:avLst/>
          </a:prstGeom>
        </p:spPr>
        <p:txBody>
          <a:bodyPr wrap="square">
            <a:spAutoFit/>
          </a:bodyPr>
          <a:lstStyle/>
          <a:p>
            <a:pPr defTabSz="914400"/>
            <a:r>
              <a:rPr lang="en-US" sz="2400" b="1" dirty="0" smtClean="0">
                <a:solidFill>
                  <a:srgbClr val="FF0000"/>
                </a:solidFill>
                <a:latin typeface="Comic Sans MS" pitchFamily="66" charset="0"/>
                <a:cs typeface="Times New Roman" pitchFamily="18" charset="0"/>
              </a:rPr>
              <a:t>Recombinant </a:t>
            </a:r>
            <a:r>
              <a:rPr lang="en-US" sz="2400" b="1" dirty="0">
                <a:solidFill>
                  <a:srgbClr val="FF0000"/>
                </a:solidFill>
                <a:latin typeface="Comic Sans MS" pitchFamily="66" charset="0"/>
                <a:cs typeface="Times New Roman" pitchFamily="18" charset="0"/>
              </a:rPr>
              <a:t>inbred (RI) mouse strains</a:t>
            </a:r>
          </a:p>
          <a:p>
            <a:pPr defTabSz="914400"/>
            <a:endParaRPr lang="en-US" sz="2400" b="1" dirty="0">
              <a:solidFill>
                <a:srgbClr val="FF0000"/>
              </a:solidFill>
              <a:latin typeface="Comic Sans MS" pitchFamily="66" charset="0"/>
              <a:ea typeface="宋体"/>
              <a:cs typeface="Times New Roman" pitchFamily="18" charset="0"/>
            </a:endParaRPr>
          </a:p>
          <a:p>
            <a:pPr defTabSz="914400"/>
            <a:endParaRPr lang="en-US" sz="2400" b="1" dirty="0">
              <a:solidFill>
                <a:srgbClr val="000000"/>
              </a:solidFill>
              <a:latin typeface="Comic Sans MS" pitchFamily="66" charset="0"/>
              <a:ea typeface="宋体"/>
              <a:cs typeface="Times New Roman" pitchFamily="18" charset="0"/>
            </a:endParaRPr>
          </a:p>
        </p:txBody>
      </p:sp>
      <p:sp>
        <p:nvSpPr>
          <p:cNvPr id="6" name="Rectangle 5"/>
          <p:cNvSpPr/>
          <p:nvPr/>
        </p:nvSpPr>
        <p:spPr>
          <a:xfrm>
            <a:off x="533400" y="1380009"/>
            <a:ext cx="6934200" cy="400110"/>
          </a:xfrm>
          <a:prstGeom prst="rect">
            <a:avLst/>
          </a:prstGeom>
        </p:spPr>
        <p:txBody>
          <a:bodyPr wrap="square">
            <a:spAutoFit/>
          </a:bodyPr>
          <a:lstStyle/>
          <a:p>
            <a:r>
              <a:rPr lang="en-US" sz="2000" dirty="0" smtClean="0">
                <a:latin typeface="Comic Sans MS" charset="0"/>
                <a:ea typeface="Comic Sans MS" charset="0"/>
                <a:cs typeface="Comic Sans MS" charset="0"/>
              </a:rPr>
              <a:t>BXD RI mouse strains: </a:t>
            </a:r>
            <a:r>
              <a:rPr lang="en-US" sz="2000" dirty="0">
                <a:latin typeface="Comic Sans MS" charset="0"/>
                <a:ea typeface="Comic Sans MS" charset="0"/>
                <a:cs typeface="Comic Sans MS" charset="0"/>
              </a:rPr>
              <a:t>used widely </a:t>
            </a:r>
            <a:r>
              <a:rPr lang="en-US" sz="2000" dirty="0" smtClean="0">
                <a:latin typeface="Comic Sans MS" charset="0"/>
                <a:ea typeface="Comic Sans MS" charset="0"/>
                <a:cs typeface="Comic Sans MS" charset="0"/>
              </a:rPr>
              <a:t>for </a:t>
            </a:r>
            <a:r>
              <a:rPr lang="en-US" sz="2000" dirty="0" err="1" smtClean="0">
                <a:latin typeface="Comic Sans MS" charset="0"/>
                <a:ea typeface="Comic Sans MS" charset="0"/>
                <a:cs typeface="Comic Sans MS" charset="0"/>
              </a:rPr>
              <a:t>eQTL</a:t>
            </a:r>
            <a:r>
              <a:rPr lang="en-US" sz="2000" dirty="0" smtClean="0">
                <a:latin typeface="Comic Sans MS" charset="0"/>
                <a:ea typeface="Comic Sans MS" charset="0"/>
                <a:cs typeface="Comic Sans MS" charset="0"/>
              </a:rPr>
              <a:t> analysis</a:t>
            </a:r>
            <a:endParaRPr lang="en-US" sz="2000" dirty="0">
              <a:latin typeface="Comic Sans MS" charset="0"/>
              <a:ea typeface="Comic Sans MS" charset="0"/>
              <a:cs typeface="Comic Sans MS" charset="0"/>
            </a:endParaRPr>
          </a:p>
        </p:txBody>
      </p:sp>
      <p:sp>
        <p:nvSpPr>
          <p:cNvPr id="7" name="Rectangle 6"/>
          <p:cNvSpPr/>
          <p:nvPr/>
        </p:nvSpPr>
        <p:spPr>
          <a:xfrm>
            <a:off x="838200" y="2286000"/>
            <a:ext cx="8305800" cy="3611245"/>
          </a:xfrm>
          <a:prstGeom prst="rect">
            <a:avLst/>
          </a:prstGeom>
        </p:spPr>
        <p:txBody>
          <a:bodyPr wrap="square">
            <a:spAutoFit/>
          </a:bodyPr>
          <a:lstStyle/>
          <a:p>
            <a:pPr marL="285750" indent="-285750" defTabSz="914400" fontAlgn="base">
              <a:lnSpc>
                <a:spcPct val="150000"/>
              </a:lnSpc>
              <a:spcBef>
                <a:spcPts val="2040"/>
              </a:spcBef>
              <a:spcAft>
                <a:spcPct val="0"/>
              </a:spcAft>
              <a:buClr>
                <a:srgbClr val="FF3300"/>
              </a:buClr>
              <a:buFont typeface="Wingdings" charset="2"/>
              <a:buChar char="Ø"/>
            </a:pPr>
            <a:r>
              <a:rPr lang="en-US" dirty="0">
                <a:solidFill>
                  <a:srgbClr val="000000"/>
                </a:solidFill>
                <a:latin typeface="Comic Sans MS" pitchFamily="66" charset="0"/>
              </a:rPr>
              <a:t> </a:t>
            </a:r>
            <a:r>
              <a:rPr lang="en-US" dirty="0" smtClean="0">
                <a:solidFill>
                  <a:srgbClr val="000000"/>
                </a:solidFill>
                <a:latin typeface="Comic Sans MS" pitchFamily="66" charset="0"/>
              </a:rPr>
              <a:t>Generated </a:t>
            </a:r>
            <a:r>
              <a:rPr lang="en-US" dirty="0">
                <a:solidFill>
                  <a:srgbClr val="000000"/>
                </a:solidFill>
                <a:latin typeface="Comic Sans MS" pitchFamily="66" charset="0"/>
              </a:rPr>
              <a:t>by crossing </a:t>
            </a:r>
            <a:r>
              <a:rPr lang="en-US" dirty="0" smtClean="0">
                <a:solidFill>
                  <a:srgbClr val="000000"/>
                </a:solidFill>
                <a:latin typeface="Comic Sans MS" pitchFamily="66" charset="0"/>
              </a:rPr>
              <a:t>C57BL/6J (B) </a:t>
            </a:r>
            <a:r>
              <a:rPr lang="en-US" dirty="0">
                <a:solidFill>
                  <a:srgbClr val="000000"/>
                </a:solidFill>
                <a:latin typeface="Comic Sans MS" pitchFamily="66" charset="0"/>
              </a:rPr>
              <a:t>with DBA/2J (D</a:t>
            </a:r>
            <a:r>
              <a:rPr lang="en-US" dirty="0" smtClean="0">
                <a:solidFill>
                  <a:srgbClr val="000000"/>
                </a:solidFill>
                <a:latin typeface="Comic Sans MS" pitchFamily="66" charset="0"/>
              </a:rPr>
              <a:t>);</a:t>
            </a:r>
          </a:p>
          <a:p>
            <a:pPr marL="285750" indent="-285750" defTabSz="914400" fontAlgn="base">
              <a:lnSpc>
                <a:spcPct val="150000"/>
              </a:lnSpc>
              <a:spcBef>
                <a:spcPts val="2040"/>
              </a:spcBef>
              <a:spcAft>
                <a:spcPct val="0"/>
              </a:spcAft>
              <a:buClr>
                <a:srgbClr val="FF3300"/>
              </a:buClr>
              <a:buFont typeface="Wingdings" charset="2"/>
              <a:buChar char="Ø"/>
            </a:pPr>
            <a:r>
              <a:rPr lang="en-US" dirty="0" smtClean="0">
                <a:solidFill>
                  <a:srgbClr val="000000"/>
                </a:solidFill>
                <a:latin typeface="Comic Sans MS" pitchFamily="66" charset="0"/>
              </a:rPr>
              <a:t> Both </a:t>
            </a:r>
            <a:r>
              <a:rPr lang="en-US" dirty="0">
                <a:solidFill>
                  <a:srgbClr val="000000"/>
                </a:solidFill>
                <a:latin typeface="Comic Sans MS" pitchFamily="66" charset="0"/>
              </a:rPr>
              <a:t>parents have been sequenced </a:t>
            </a:r>
            <a:r>
              <a:rPr lang="en-US" dirty="0" smtClean="0">
                <a:solidFill>
                  <a:srgbClr val="000000"/>
                </a:solidFill>
                <a:latin typeface="Comic Sans MS" pitchFamily="66" charset="0"/>
              </a:rPr>
              <a:t>completely;</a:t>
            </a:r>
          </a:p>
          <a:p>
            <a:pPr marL="285750" indent="-285750" defTabSz="914400" fontAlgn="base">
              <a:lnSpc>
                <a:spcPct val="150000"/>
              </a:lnSpc>
              <a:spcBef>
                <a:spcPts val="2040"/>
              </a:spcBef>
              <a:spcAft>
                <a:spcPct val="0"/>
              </a:spcAft>
              <a:buClr>
                <a:srgbClr val="FF3300"/>
              </a:buClr>
              <a:buFont typeface="Wingdings" charset="2"/>
              <a:buChar char="Ø"/>
            </a:pPr>
            <a:r>
              <a:rPr lang="en-US" dirty="0" smtClean="0">
                <a:solidFill>
                  <a:srgbClr val="000000"/>
                </a:solidFill>
                <a:latin typeface="Comic Sans MS" pitchFamily="66" charset="0"/>
              </a:rPr>
              <a:t> C57BL/6J (B) versus DBA/2J (D) </a:t>
            </a:r>
            <a:r>
              <a:rPr lang="en-US" dirty="0">
                <a:solidFill>
                  <a:srgbClr val="000000"/>
                </a:solidFill>
                <a:latin typeface="Comic Sans MS" pitchFamily="66" charset="0"/>
              </a:rPr>
              <a:t>sequence variants </a:t>
            </a:r>
            <a:r>
              <a:rPr lang="en-US" dirty="0" smtClean="0">
                <a:solidFill>
                  <a:srgbClr val="000000"/>
                </a:solidFill>
                <a:latin typeface="Comic Sans MS" pitchFamily="66" charset="0"/>
              </a:rPr>
              <a:t>are available;</a:t>
            </a:r>
          </a:p>
          <a:p>
            <a:pPr marL="285750" indent="-285750" defTabSz="914400" fontAlgn="base">
              <a:lnSpc>
                <a:spcPct val="150000"/>
              </a:lnSpc>
              <a:spcBef>
                <a:spcPts val="2040"/>
              </a:spcBef>
              <a:spcAft>
                <a:spcPct val="0"/>
              </a:spcAft>
              <a:buClr>
                <a:srgbClr val="FF3300"/>
              </a:buClr>
              <a:buFont typeface="Wingdings" charset="2"/>
              <a:buChar char="Ø"/>
            </a:pPr>
            <a:r>
              <a:rPr lang="en-US" dirty="0">
                <a:solidFill>
                  <a:srgbClr val="000000"/>
                </a:solidFill>
                <a:latin typeface="Comic Sans MS" pitchFamily="66" charset="0"/>
              </a:rPr>
              <a:t> C</a:t>
            </a:r>
            <a:r>
              <a:rPr lang="en-US" dirty="0" smtClean="0">
                <a:solidFill>
                  <a:srgbClr val="000000"/>
                </a:solidFill>
                <a:latin typeface="Comic Sans MS" pitchFamily="66" charset="0"/>
              </a:rPr>
              <a:t>urrent BXD </a:t>
            </a:r>
            <a:r>
              <a:rPr lang="en-US" dirty="0">
                <a:solidFill>
                  <a:srgbClr val="000000"/>
                </a:solidFill>
                <a:latin typeface="Comic Sans MS" pitchFamily="66" charset="0"/>
              </a:rPr>
              <a:t>panel contains </a:t>
            </a:r>
            <a:r>
              <a:rPr lang="en-US" dirty="0" smtClean="0">
                <a:solidFill>
                  <a:srgbClr val="000000"/>
                </a:solidFill>
                <a:latin typeface="Comic Sans MS" pitchFamily="66" charset="0"/>
              </a:rPr>
              <a:t>around </a:t>
            </a:r>
            <a:r>
              <a:rPr lang="en-US" dirty="0">
                <a:solidFill>
                  <a:srgbClr val="000000"/>
                </a:solidFill>
                <a:latin typeface="Comic Sans MS" pitchFamily="66" charset="0"/>
              </a:rPr>
              <a:t>120 </a:t>
            </a:r>
            <a:r>
              <a:rPr lang="en-US" dirty="0" smtClean="0">
                <a:solidFill>
                  <a:srgbClr val="000000"/>
                </a:solidFill>
                <a:latin typeface="Comic Sans MS" pitchFamily="66" charset="0"/>
              </a:rPr>
              <a:t>s</a:t>
            </a:r>
            <a:r>
              <a:rPr lang="en-US" altLang="zh-CN" dirty="0" smtClean="0">
                <a:solidFill>
                  <a:srgbClr val="000000"/>
                </a:solidFill>
                <a:latin typeface="Comic Sans MS" pitchFamily="66" charset="0"/>
              </a:rPr>
              <a:t>trains</a:t>
            </a:r>
            <a:r>
              <a:rPr lang="en-US" dirty="0" smtClean="0">
                <a:solidFill>
                  <a:srgbClr val="000000"/>
                </a:solidFill>
                <a:latin typeface="Comic Sans MS" pitchFamily="66" charset="0"/>
              </a:rPr>
              <a:t>;</a:t>
            </a:r>
          </a:p>
          <a:p>
            <a:pPr marL="285750" indent="-285750" defTabSz="914400" fontAlgn="base">
              <a:lnSpc>
                <a:spcPct val="150000"/>
              </a:lnSpc>
              <a:spcBef>
                <a:spcPts val="2040"/>
              </a:spcBef>
              <a:spcAft>
                <a:spcPct val="0"/>
              </a:spcAft>
              <a:buClr>
                <a:srgbClr val="FF3300"/>
              </a:buClr>
              <a:buFont typeface="Wingdings" charset="2"/>
              <a:buChar char="Ø"/>
            </a:pPr>
            <a:r>
              <a:rPr lang="en-US" dirty="0">
                <a:solidFill>
                  <a:srgbClr val="000000"/>
                </a:solidFill>
                <a:latin typeface="Comic Sans MS" pitchFamily="66" charset="0"/>
              </a:rPr>
              <a:t> </a:t>
            </a:r>
            <a:r>
              <a:rPr lang="en-US" dirty="0" smtClean="0">
                <a:solidFill>
                  <a:srgbClr val="000000"/>
                </a:solidFill>
                <a:latin typeface="Comic Sans MS" pitchFamily="66" charset="0"/>
              </a:rPr>
              <a:t>Around </a:t>
            </a:r>
            <a:r>
              <a:rPr lang="en-US" dirty="0">
                <a:solidFill>
                  <a:srgbClr val="000000"/>
                </a:solidFill>
                <a:latin typeface="Comic Sans MS" pitchFamily="66" charset="0"/>
              </a:rPr>
              <a:t>100 </a:t>
            </a:r>
            <a:r>
              <a:rPr lang="en-US" dirty="0" smtClean="0">
                <a:solidFill>
                  <a:srgbClr val="000000"/>
                </a:solidFill>
                <a:latin typeface="Comic Sans MS" pitchFamily="66" charset="0"/>
              </a:rPr>
              <a:t>independent </a:t>
            </a:r>
            <a:r>
              <a:rPr lang="en-US" dirty="0" err="1" smtClean="0">
                <a:solidFill>
                  <a:srgbClr val="000000"/>
                </a:solidFill>
                <a:latin typeface="Comic Sans MS" pitchFamily="66" charset="0"/>
              </a:rPr>
              <a:t>eQTL</a:t>
            </a:r>
            <a:r>
              <a:rPr lang="en-US" dirty="0" smtClean="0">
                <a:solidFill>
                  <a:srgbClr val="000000"/>
                </a:solidFill>
                <a:latin typeface="Comic Sans MS" pitchFamily="66" charset="0"/>
              </a:rPr>
              <a:t> studies </a:t>
            </a:r>
            <a:r>
              <a:rPr lang="en-US" altLang="zh-CN" dirty="0" smtClean="0">
                <a:solidFill>
                  <a:srgbClr val="000000"/>
                </a:solidFill>
                <a:latin typeface="Comic Sans MS" pitchFamily="66" charset="0"/>
              </a:rPr>
              <a:t>are</a:t>
            </a:r>
            <a:r>
              <a:rPr lang="en-US" dirty="0" smtClean="0">
                <a:solidFill>
                  <a:srgbClr val="000000"/>
                </a:solidFill>
                <a:latin typeface="Comic Sans MS" pitchFamily="66" charset="0"/>
              </a:rPr>
              <a:t> assembled at </a:t>
            </a:r>
            <a:r>
              <a:rPr lang="en-US" dirty="0" err="1" smtClean="0">
                <a:solidFill>
                  <a:srgbClr val="000000"/>
                </a:solidFill>
                <a:latin typeface="Comic Sans MS" pitchFamily="66" charset="0"/>
              </a:rPr>
              <a:t>GeneNetwork</a:t>
            </a:r>
            <a:r>
              <a:rPr lang="en-US" dirty="0" smtClean="0">
                <a:solidFill>
                  <a:srgbClr val="000000"/>
                </a:solidFill>
                <a:latin typeface="Comic Sans MS" pitchFamily="66" charset="0"/>
              </a:rPr>
              <a:t> </a:t>
            </a:r>
            <a:br>
              <a:rPr lang="en-US" dirty="0" smtClean="0">
                <a:solidFill>
                  <a:srgbClr val="000000"/>
                </a:solidFill>
                <a:latin typeface="Comic Sans MS" pitchFamily="66" charset="0"/>
              </a:rPr>
            </a:br>
            <a:r>
              <a:rPr lang="en-US" dirty="0" smtClean="0">
                <a:solidFill>
                  <a:srgbClr val="000000"/>
                </a:solidFill>
                <a:latin typeface="Comic Sans MS" pitchFamily="66" charset="0"/>
              </a:rPr>
              <a:t>  </a:t>
            </a:r>
            <a:r>
              <a:rPr lang="en-US" dirty="0">
                <a:solidFill>
                  <a:srgbClr val="000000"/>
                </a:solidFill>
                <a:latin typeface="Comic Sans MS" pitchFamily="66" charset="0"/>
              </a:rPr>
              <a:t>website (http://</a:t>
            </a:r>
            <a:r>
              <a:rPr lang="en-US" dirty="0" err="1">
                <a:solidFill>
                  <a:srgbClr val="000000"/>
                </a:solidFill>
                <a:latin typeface="Comic Sans MS" pitchFamily="66" charset="0"/>
              </a:rPr>
              <a:t>www.genenetwork.org</a:t>
            </a:r>
            <a:r>
              <a:rPr lang="en-US" dirty="0" smtClean="0">
                <a:solidFill>
                  <a:srgbClr val="000000"/>
                </a:solidFill>
                <a:latin typeface="Comic Sans MS" pitchFamily="66" charset="0"/>
              </a:rPr>
              <a:t>/).</a:t>
            </a:r>
            <a:endParaRPr lang="en-US" dirty="0">
              <a:solidFill>
                <a:srgbClr val="000000"/>
              </a:solidFill>
              <a:latin typeface="Comic Sans MS" pitchFamily="66" charset="0"/>
            </a:endParaRPr>
          </a:p>
        </p:txBody>
      </p:sp>
    </p:spTree>
    <p:extLst>
      <p:ext uri="{BB962C8B-B14F-4D97-AF65-F5344CB8AC3E}">
        <p14:creationId xmlns:p14="http://schemas.microsoft.com/office/powerpoint/2010/main" val="164970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blinds(horizontal)">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blinds(horizontal)">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blinds(horizontal)">
                                      <p:cBhvr>
                                        <p:cTn id="17" dur="500"/>
                                        <p:tgtEl>
                                          <p:spTgt spid="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blinds(horizontal)">
                                      <p:cBhvr>
                                        <p:cTn id="22"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 y="379735"/>
            <a:ext cx="7786687" cy="830997"/>
          </a:xfrm>
          <a:prstGeom prst="rect">
            <a:avLst/>
          </a:prstGeom>
        </p:spPr>
        <p:txBody>
          <a:bodyPr wrap="square">
            <a:spAutoFit/>
          </a:bodyPr>
          <a:lstStyle/>
          <a:p>
            <a:pPr defTabSz="914400"/>
            <a:r>
              <a:rPr lang="en-US" sz="2400" b="1" dirty="0">
                <a:solidFill>
                  <a:srgbClr val="FF0000"/>
                </a:solidFill>
                <a:latin typeface="Comic Sans MS" pitchFamily="66" charset="0"/>
                <a:cs typeface="Times New Roman" pitchFamily="18" charset="0"/>
              </a:rPr>
              <a:t>Allele-specific expression (ASE)</a:t>
            </a:r>
            <a:endParaRPr lang="en-US" sz="2400" b="1" dirty="0">
              <a:solidFill>
                <a:srgbClr val="FF0000"/>
              </a:solidFill>
              <a:latin typeface="Comic Sans MS" pitchFamily="66" charset="0"/>
              <a:ea typeface="宋体"/>
              <a:cs typeface="Times New Roman" pitchFamily="18" charset="0"/>
            </a:endParaRPr>
          </a:p>
          <a:p>
            <a:pPr defTabSz="914400"/>
            <a:endParaRPr lang="en-US" sz="2400" b="1" dirty="0">
              <a:solidFill>
                <a:srgbClr val="000000"/>
              </a:solidFill>
              <a:latin typeface="Comic Sans MS" pitchFamily="66" charset="0"/>
              <a:ea typeface="宋体"/>
              <a:cs typeface="Times New Roman" pitchFamily="18" charset="0"/>
            </a:endParaRPr>
          </a:p>
        </p:txBody>
      </p:sp>
      <p:sp>
        <p:nvSpPr>
          <p:cNvPr id="4" name="Rectangle 3"/>
          <p:cNvSpPr/>
          <p:nvPr/>
        </p:nvSpPr>
        <p:spPr>
          <a:xfrm>
            <a:off x="533400" y="1349514"/>
            <a:ext cx="7391400" cy="707886"/>
          </a:xfrm>
          <a:prstGeom prst="rect">
            <a:avLst/>
          </a:prstGeom>
        </p:spPr>
        <p:txBody>
          <a:bodyPr wrap="square">
            <a:spAutoFit/>
          </a:bodyPr>
          <a:lstStyle/>
          <a:p>
            <a:r>
              <a:rPr lang="en-US" sz="2000" dirty="0">
                <a:latin typeface="Comic Sans MS" charset="0"/>
                <a:ea typeface="Comic Sans MS" charset="0"/>
                <a:cs typeface="Comic Sans MS" charset="0"/>
              </a:rPr>
              <a:t>A powerful approach for identifying cis-</a:t>
            </a:r>
            <a:r>
              <a:rPr lang="en-US" sz="2000" dirty="0" err="1">
                <a:latin typeface="Comic Sans MS" charset="0"/>
                <a:ea typeface="Comic Sans MS" charset="0"/>
                <a:cs typeface="Comic Sans MS" charset="0"/>
              </a:rPr>
              <a:t>eQTL</a:t>
            </a:r>
            <a:r>
              <a:rPr lang="en-US" sz="2000" dirty="0">
                <a:latin typeface="Comic Sans MS" charset="0"/>
                <a:ea typeface="Comic Sans MS" charset="0"/>
                <a:cs typeface="Comic Sans MS" charset="0"/>
              </a:rPr>
              <a:t> is measuring allele-specific </a:t>
            </a:r>
            <a:r>
              <a:rPr lang="en-US" sz="2000" dirty="0" smtClean="0">
                <a:latin typeface="Comic Sans MS" charset="0"/>
                <a:ea typeface="Comic Sans MS" charset="0"/>
                <a:cs typeface="Comic Sans MS" charset="0"/>
              </a:rPr>
              <a:t>expression</a:t>
            </a:r>
            <a:r>
              <a:rPr lang="sk-SK" sz="2000" dirty="0" smtClean="0">
                <a:latin typeface="Comic Sans MS" charset="0"/>
                <a:ea typeface="Comic Sans MS" charset="0"/>
                <a:cs typeface="Comic Sans MS" charset="0"/>
              </a:rPr>
              <a:t>.</a:t>
            </a:r>
            <a:endParaRPr lang="en-US" sz="2000" dirty="0">
              <a:latin typeface="Comic Sans MS" charset="0"/>
              <a:ea typeface="Comic Sans MS" charset="0"/>
              <a:cs typeface="Comic Sans MS" charset="0"/>
            </a:endParaRPr>
          </a:p>
        </p:txBody>
      </p:sp>
      <p:pic>
        <p:nvPicPr>
          <p:cNvPr id="3" name="Picture 2"/>
          <p:cNvPicPr>
            <a:picLocks noChangeAspect="1"/>
          </p:cNvPicPr>
          <p:nvPr/>
        </p:nvPicPr>
        <p:blipFill rotWithShape="1">
          <a:blip r:embed="rId3" cstate="email">
            <a:extLst>
              <a:ext uri="{28A0092B-C50C-407E-A947-70E740481C1C}">
                <a14:useLocalDpi xmlns:a14="http://schemas.microsoft.com/office/drawing/2010/main"/>
              </a:ext>
            </a:extLst>
          </a:blip>
          <a:srcRect l="1388"/>
          <a:stretch/>
        </p:blipFill>
        <p:spPr>
          <a:xfrm>
            <a:off x="571919" y="2362200"/>
            <a:ext cx="7100887" cy="3949700"/>
          </a:xfrm>
          <a:prstGeom prst="rect">
            <a:avLst/>
          </a:prstGeom>
        </p:spPr>
      </p:pic>
      <p:sp>
        <p:nvSpPr>
          <p:cNvPr id="6" name="Rectangle 5"/>
          <p:cNvSpPr/>
          <p:nvPr/>
        </p:nvSpPr>
        <p:spPr>
          <a:xfrm>
            <a:off x="5410200" y="6412468"/>
            <a:ext cx="3810000" cy="307777"/>
          </a:xfrm>
          <a:prstGeom prst="rect">
            <a:avLst/>
          </a:prstGeom>
        </p:spPr>
        <p:txBody>
          <a:bodyPr wrap="square">
            <a:spAutoFit/>
          </a:bodyPr>
          <a:lstStyle/>
          <a:p>
            <a:r>
              <a:rPr lang="en-US" sz="1400" dirty="0">
                <a:solidFill>
                  <a:srgbClr val="333333"/>
                </a:solidFill>
                <a:latin typeface="arial" charset="0"/>
              </a:rPr>
              <a:t>Knight, Julian </a:t>
            </a:r>
            <a:r>
              <a:rPr lang="en-US" sz="1400" dirty="0" smtClean="0">
                <a:solidFill>
                  <a:srgbClr val="333333"/>
                </a:solidFill>
                <a:latin typeface="arial" charset="0"/>
              </a:rPr>
              <a:t>C, Trends </a:t>
            </a:r>
            <a:r>
              <a:rPr lang="en-US" sz="1400" dirty="0">
                <a:solidFill>
                  <a:srgbClr val="333333"/>
                </a:solidFill>
                <a:latin typeface="arial" charset="0"/>
              </a:rPr>
              <a:t>in </a:t>
            </a:r>
            <a:r>
              <a:rPr lang="en-US" sz="1400" dirty="0" smtClean="0">
                <a:solidFill>
                  <a:srgbClr val="333333"/>
                </a:solidFill>
                <a:latin typeface="arial" charset="0"/>
              </a:rPr>
              <a:t>Genetics, 2004. </a:t>
            </a:r>
            <a:endParaRPr lang="en-US" sz="1400" b="0" i="0" dirty="0">
              <a:solidFill>
                <a:srgbClr val="333333"/>
              </a:solidFill>
              <a:effectLst/>
              <a:latin typeface="arial" charset="0"/>
            </a:endParaRPr>
          </a:p>
        </p:txBody>
      </p:sp>
    </p:spTree>
    <p:extLst>
      <p:ext uri="{BB962C8B-B14F-4D97-AF65-F5344CB8AC3E}">
        <p14:creationId xmlns:p14="http://schemas.microsoft.com/office/powerpoint/2010/main" val="17661460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32912" y="328129"/>
            <a:ext cx="6305909" cy="461665"/>
          </a:xfrm>
          <a:prstGeom prst="rect">
            <a:avLst/>
          </a:prstGeom>
        </p:spPr>
        <p:txBody>
          <a:bodyPr wrap="square">
            <a:spAutoFit/>
          </a:bodyPr>
          <a:lstStyle/>
          <a:p>
            <a:r>
              <a:rPr lang="en-US" altLang="zh-CN" sz="2400" b="1" dirty="0" smtClean="0">
                <a:solidFill>
                  <a:srgbClr val="FF0000"/>
                </a:solidFill>
                <a:latin typeface="Comic Sans MS" pitchFamily="66" charset="0"/>
                <a:ea typeface="宋体"/>
                <a:cs typeface="Times New Roman" pitchFamily="18" charset="0"/>
              </a:rPr>
              <a:t>Conventional</a:t>
            </a:r>
            <a:r>
              <a:rPr lang="zh-CN" altLang="en-US" sz="2400" b="1" dirty="0" smtClean="0">
                <a:solidFill>
                  <a:srgbClr val="FF0000"/>
                </a:solidFill>
                <a:latin typeface="Comic Sans MS" pitchFamily="66" charset="0"/>
                <a:ea typeface="宋体"/>
                <a:cs typeface="Times New Roman" pitchFamily="18" charset="0"/>
              </a:rPr>
              <a:t> </a:t>
            </a:r>
            <a:r>
              <a:rPr lang="en-US" altLang="zh-CN" sz="2400" b="1" dirty="0" err="1" smtClean="0">
                <a:solidFill>
                  <a:srgbClr val="FF0000"/>
                </a:solidFill>
                <a:latin typeface="Comic Sans MS" pitchFamily="66" charset="0"/>
                <a:ea typeface="宋体"/>
                <a:cs typeface="Times New Roman" pitchFamily="18" charset="0"/>
              </a:rPr>
              <a:t>eQTL</a:t>
            </a:r>
            <a:r>
              <a:rPr lang="en-US" sz="2400" b="1" dirty="0" smtClean="0">
                <a:solidFill>
                  <a:srgbClr val="FF0000"/>
                </a:solidFill>
                <a:latin typeface="Comic Sans MS" pitchFamily="66" charset="0"/>
                <a:ea typeface="宋体"/>
                <a:cs typeface="Times New Roman" pitchFamily="18" charset="0"/>
              </a:rPr>
              <a:t> </a:t>
            </a:r>
            <a:r>
              <a:rPr lang="en-US" sz="2400" b="1" dirty="0">
                <a:solidFill>
                  <a:srgbClr val="FF0000"/>
                </a:solidFill>
                <a:latin typeface="Comic Sans MS" pitchFamily="66" charset="0"/>
                <a:ea typeface="宋体"/>
                <a:cs typeface="Times New Roman" pitchFamily="18" charset="0"/>
              </a:rPr>
              <a:t>a</a:t>
            </a:r>
            <a:r>
              <a:rPr lang="en-US" sz="2400" b="1" dirty="0" smtClean="0">
                <a:solidFill>
                  <a:srgbClr val="FF0000"/>
                </a:solidFill>
                <a:latin typeface="Comic Sans MS" pitchFamily="66" charset="0"/>
                <a:ea typeface="宋体"/>
                <a:cs typeface="Times New Roman" pitchFamily="18" charset="0"/>
              </a:rPr>
              <a:t>nalysis</a:t>
            </a:r>
            <a:endParaRPr lang="en-US" sz="2400" b="1" dirty="0">
              <a:solidFill>
                <a:srgbClr val="FF0000"/>
              </a:solidFill>
              <a:latin typeface="Comic Sans MS" pitchFamily="66" charset="0"/>
              <a:ea typeface="宋体"/>
              <a:cs typeface="Times New Roman" pitchFamily="18" charset="0"/>
            </a:endParaRPr>
          </a:p>
        </p:txBody>
      </p:sp>
      <p:sp>
        <p:nvSpPr>
          <p:cNvPr id="7" name="Rectangle 6"/>
          <p:cNvSpPr/>
          <p:nvPr/>
        </p:nvSpPr>
        <p:spPr>
          <a:xfrm>
            <a:off x="474451" y="1143000"/>
            <a:ext cx="7203057" cy="707886"/>
          </a:xfrm>
          <a:prstGeom prst="rect">
            <a:avLst/>
          </a:prstGeom>
        </p:spPr>
        <p:txBody>
          <a:bodyPr wrap="square">
            <a:spAutoFit/>
          </a:bodyPr>
          <a:lstStyle/>
          <a:p>
            <a:r>
              <a:rPr lang="en-US" sz="2000" dirty="0">
                <a:solidFill>
                  <a:srgbClr val="000000"/>
                </a:solidFill>
                <a:latin typeface="Comic Sans MS" pitchFamily="66" charset="0"/>
                <a:ea typeface="宋体" pitchFamily="2" charset="-122"/>
              </a:rPr>
              <a:t>For each </a:t>
            </a:r>
            <a:r>
              <a:rPr lang="en-US" sz="2000" dirty="0" smtClean="0">
                <a:solidFill>
                  <a:srgbClr val="000000"/>
                </a:solidFill>
                <a:latin typeface="Comic Sans MS" pitchFamily="66" charset="0"/>
                <a:ea typeface="宋体" pitchFamily="2" charset="-122"/>
              </a:rPr>
              <a:t>pair of SNP and gene, </a:t>
            </a:r>
            <a:r>
              <a:rPr lang="en-US" sz="2000" dirty="0">
                <a:solidFill>
                  <a:srgbClr val="000000"/>
                </a:solidFill>
                <a:latin typeface="Comic Sans MS" pitchFamily="66" charset="0"/>
                <a:ea typeface="宋体" pitchFamily="2" charset="-122"/>
              </a:rPr>
              <a:t>fit a linear regression using </a:t>
            </a:r>
            <a:r>
              <a:rPr lang="en-US" sz="2000" dirty="0" smtClean="0">
                <a:solidFill>
                  <a:srgbClr val="000000"/>
                </a:solidFill>
                <a:latin typeface="Comic Sans MS" pitchFamily="66" charset="0"/>
                <a:ea typeface="宋体" pitchFamily="2" charset="-122"/>
              </a:rPr>
              <a:t>the number of minor alleles as </a:t>
            </a:r>
            <a:r>
              <a:rPr lang="en-US" sz="2000" dirty="0">
                <a:solidFill>
                  <a:srgbClr val="000000"/>
                </a:solidFill>
                <a:latin typeface="Comic Sans MS" pitchFamily="66" charset="0"/>
                <a:ea typeface="宋体" pitchFamily="2" charset="-122"/>
              </a:rPr>
              <a:t>covariate.</a:t>
            </a:r>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38389" y="2095501"/>
            <a:ext cx="4475180" cy="4457699"/>
          </a:xfrm>
          <a:prstGeom prst="rect">
            <a:avLst/>
          </a:prstGeom>
        </p:spPr>
      </p:pic>
      <p:sp>
        <p:nvSpPr>
          <p:cNvPr id="3" name="TextBox 2"/>
          <p:cNvSpPr txBox="1"/>
          <p:nvPr/>
        </p:nvSpPr>
        <p:spPr>
          <a:xfrm>
            <a:off x="1523999" y="6477000"/>
            <a:ext cx="5105401" cy="307777"/>
          </a:xfrm>
          <a:prstGeom prst="rect">
            <a:avLst/>
          </a:prstGeom>
          <a:noFill/>
        </p:spPr>
        <p:txBody>
          <a:bodyPr wrap="square" rtlCol="0">
            <a:spAutoFit/>
          </a:bodyPr>
          <a:lstStyle/>
          <a:p>
            <a:r>
              <a:rPr lang="en-US" sz="1400" b="1" dirty="0" smtClean="0"/>
              <a:t>e.g.        GG                               GA                                AA             </a:t>
            </a:r>
            <a:endParaRPr lang="en-US" sz="1400" b="1" dirty="0"/>
          </a:p>
        </p:txBody>
      </p:sp>
    </p:spTree>
    <p:extLst>
      <p:ext uri="{BB962C8B-B14F-4D97-AF65-F5344CB8AC3E}">
        <p14:creationId xmlns:p14="http://schemas.microsoft.com/office/powerpoint/2010/main" val="14693480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24000" y="1828800"/>
            <a:ext cx="184731" cy="369332"/>
          </a:xfrm>
          <a:prstGeom prst="rect">
            <a:avLst/>
          </a:prstGeom>
          <a:noFill/>
        </p:spPr>
        <p:txBody>
          <a:bodyPr wrap="none" rtlCol="0">
            <a:spAutoFit/>
          </a:bodyPr>
          <a:lstStyle/>
          <a:p>
            <a:pPr defTabSz="914400"/>
            <a:endParaRPr lang="en-US" dirty="0">
              <a:solidFill>
                <a:srgbClr val="000000"/>
              </a:solidFill>
              <a:latin typeface="Arial"/>
              <a:ea typeface="宋体"/>
            </a:endParaRPr>
          </a:p>
        </p:txBody>
      </p:sp>
      <p:sp>
        <p:nvSpPr>
          <p:cNvPr id="9" name="Text Box 4"/>
          <p:cNvSpPr txBox="1">
            <a:spLocks noChangeArrowheads="1"/>
          </p:cNvSpPr>
          <p:nvPr/>
        </p:nvSpPr>
        <p:spPr bwMode="auto">
          <a:xfrm>
            <a:off x="957262" y="2198132"/>
            <a:ext cx="8186738" cy="44319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4000" i="1">
                <a:solidFill>
                  <a:schemeClr val="tx1"/>
                </a:solidFill>
                <a:latin typeface="Bookman Old Style" pitchFamily="18" charset="0"/>
                <a:ea typeface="宋体" pitchFamily="2" charset="-122"/>
              </a:defRPr>
            </a:lvl1pPr>
            <a:lvl2pPr marL="742950" indent="-285750" eaLnBrk="0" hangingPunct="0">
              <a:defRPr sz="4000" i="1">
                <a:solidFill>
                  <a:schemeClr val="tx1"/>
                </a:solidFill>
                <a:latin typeface="Bookman Old Style" pitchFamily="18" charset="0"/>
                <a:ea typeface="宋体" pitchFamily="2" charset="-122"/>
              </a:defRPr>
            </a:lvl2pPr>
            <a:lvl3pPr marL="1143000" indent="-228600" eaLnBrk="0" hangingPunct="0">
              <a:defRPr sz="4000" i="1">
                <a:solidFill>
                  <a:schemeClr val="tx1"/>
                </a:solidFill>
                <a:latin typeface="Bookman Old Style" pitchFamily="18" charset="0"/>
                <a:ea typeface="宋体" pitchFamily="2" charset="-122"/>
              </a:defRPr>
            </a:lvl3pPr>
            <a:lvl4pPr marL="1600200" indent="-228600" eaLnBrk="0" hangingPunct="0">
              <a:defRPr sz="4000" i="1">
                <a:solidFill>
                  <a:schemeClr val="tx1"/>
                </a:solidFill>
                <a:latin typeface="Bookman Old Style" pitchFamily="18" charset="0"/>
                <a:ea typeface="宋体" pitchFamily="2" charset="-122"/>
              </a:defRPr>
            </a:lvl4pPr>
            <a:lvl5pPr marL="2057400" indent="-228600" eaLnBrk="0" hangingPunct="0">
              <a:defRPr sz="4000" i="1">
                <a:solidFill>
                  <a:schemeClr val="tx1"/>
                </a:solidFill>
                <a:latin typeface="Bookman Old Style" pitchFamily="18" charset="0"/>
                <a:ea typeface="宋体" pitchFamily="2" charset="-122"/>
              </a:defRPr>
            </a:lvl5pPr>
            <a:lvl6pPr marL="2514600" indent="-228600" eaLnBrk="0" fontAlgn="base" hangingPunct="0">
              <a:spcBef>
                <a:spcPct val="0"/>
              </a:spcBef>
              <a:spcAft>
                <a:spcPct val="0"/>
              </a:spcAft>
              <a:defRPr sz="4000" i="1">
                <a:solidFill>
                  <a:schemeClr val="tx1"/>
                </a:solidFill>
                <a:latin typeface="Bookman Old Style" pitchFamily="18" charset="0"/>
                <a:ea typeface="宋体" pitchFamily="2" charset="-122"/>
              </a:defRPr>
            </a:lvl6pPr>
            <a:lvl7pPr marL="2971800" indent="-228600" eaLnBrk="0" fontAlgn="base" hangingPunct="0">
              <a:spcBef>
                <a:spcPct val="0"/>
              </a:spcBef>
              <a:spcAft>
                <a:spcPct val="0"/>
              </a:spcAft>
              <a:defRPr sz="4000" i="1">
                <a:solidFill>
                  <a:schemeClr val="tx1"/>
                </a:solidFill>
                <a:latin typeface="Bookman Old Style" pitchFamily="18" charset="0"/>
                <a:ea typeface="宋体" pitchFamily="2" charset="-122"/>
              </a:defRPr>
            </a:lvl7pPr>
            <a:lvl8pPr marL="3429000" indent="-228600" eaLnBrk="0" fontAlgn="base" hangingPunct="0">
              <a:spcBef>
                <a:spcPct val="0"/>
              </a:spcBef>
              <a:spcAft>
                <a:spcPct val="0"/>
              </a:spcAft>
              <a:defRPr sz="4000" i="1">
                <a:solidFill>
                  <a:schemeClr val="tx1"/>
                </a:solidFill>
                <a:latin typeface="Bookman Old Style" pitchFamily="18" charset="0"/>
                <a:ea typeface="宋体" pitchFamily="2" charset="-122"/>
              </a:defRPr>
            </a:lvl8pPr>
            <a:lvl9pPr marL="3886200" indent="-228600" eaLnBrk="0" fontAlgn="base" hangingPunct="0">
              <a:spcBef>
                <a:spcPct val="0"/>
              </a:spcBef>
              <a:spcAft>
                <a:spcPct val="0"/>
              </a:spcAft>
              <a:defRPr sz="4000" i="1">
                <a:solidFill>
                  <a:schemeClr val="tx1"/>
                </a:solidFill>
                <a:latin typeface="Bookman Old Style" pitchFamily="18" charset="0"/>
                <a:ea typeface="宋体" pitchFamily="2" charset="-122"/>
              </a:defRPr>
            </a:lvl9pPr>
          </a:lstStyle>
          <a:p>
            <a:pPr marL="342900" indent="-342900" defTabSz="914400" fontAlgn="base">
              <a:lnSpc>
                <a:spcPct val="150000"/>
              </a:lnSpc>
              <a:spcBef>
                <a:spcPts val="3000"/>
              </a:spcBef>
              <a:spcAft>
                <a:spcPct val="0"/>
              </a:spcAft>
              <a:buClr>
                <a:srgbClr val="FF3300"/>
              </a:buClr>
              <a:buFont typeface="Wingdings" charset="2"/>
              <a:buChar char="Ø"/>
            </a:pPr>
            <a:r>
              <a:rPr lang="en-US" altLang="zh-CN" sz="2000" i="0" dirty="0" smtClean="0">
                <a:solidFill>
                  <a:srgbClr val="000000"/>
                </a:solidFill>
                <a:latin typeface="Comic Sans MS" pitchFamily="66" charset="0"/>
              </a:rPr>
              <a:t>  Multiple-testing problem;</a:t>
            </a:r>
            <a:endParaRPr lang="en-US" altLang="zh-CN" sz="2000" i="0" dirty="0">
              <a:solidFill>
                <a:srgbClr val="000000"/>
              </a:solidFill>
              <a:latin typeface="Comic Sans MS" pitchFamily="66" charset="0"/>
            </a:endParaRPr>
          </a:p>
          <a:p>
            <a:pPr marL="342900" indent="-342900" defTabSz="914400" fontAlgn="base">
              <a:lnSpc>
                <a:spcPct val="150000"/>
              </a:lnSpc>
              <a:spcBef>
                <a:spcPts val="3000"/>
              </a:spcBef>
              <a:spcAft>
                <a:spcPct val="0"/>
              </a:spcAft>
              <a:buClr>
                <a:srgbClr val="FF3300"/>
              </a:buClr>
              <a:buFont typeface="Wingdings" charset="2"/>
              <a:buChar char="Ø"/>
            </a:pPr>
            <a:r>
              <a:rPr lang="en-US" altLang="zh-CN" sz="2000" i="0" dirty="0" smtClean="0">
                <a:solidFill>
                  <a:srgbClr val="000000"/>
                </a:solidFill>
                <a:latin typeface="Comic Sans MS" pitchFamily="66" charset="0"/>
              </a:rPr>
              <a:t>  Performed </a:t>
            </a:r>
            <a:r>
              <a:rPr lang="en-US" altLang="zh-CN" sz="2000" i="0" dirty="0">
                <a:solidFill>
                  <a:srgbClr val="000000"/>
                </a:solidFill>
                <a:latin typeface="Comic Sans MS" pitchFamily="66" charset="0"/>
              </a:rPr>
              <a:t>on </a:t>
            </a:r>
            <a:r>
              <a:rPr lang="en-US" altLang="zh-CN" sz="2000" i="0" dirty="0" smtClean="0">
                <a:solidFill>
                  <a:srgbClr val="000000"/>
                </a:solidFill>
                <a:latin typeface="Comic Sans MS" pitchFamily="66" charset="0"/>
              </a:rPr>
              <a:t>each</a:t>
            </a:r>
            <a:r>
              <a:rPr lang="zh-CN" altLang="en-US" sz="2000" i="0" dirty="0" smtClean="0">
                <a:solidFill>
                  <a:srgbClr val="000000"/>
                </a:solidFill>
                <a:latin typeface="Comic Sans MS" pitchFamily="66" charset="0"/>
              </a:rPr>
              <a:t> </a:t>
            </a:r>
            <a:r>
              <a:rPr lang="en-US" altLang="zh-CN" sz="2000" i="0" dirty="0" smtClean="0">
                <a:solidFill>
                  <a:srgbClr val="000000"/>
                </a:solidFill>
                <a:latin typeface="Comic Sans MS" pitchFamily="66" charset="0"/>
              </a:rPr>
              <a:t>tissue </a:t>
            </a:r>
            <a:r>
              <a:rPr lang="en-US" altLang="zh-CN" sz="2000" i="0" dirty="0">
                <a:solidFill>
                  <a:srgbClr val="000000"/>
                </a:solidFill>
                <a:latin typeface="Comic Sans MS" pitchFamily="66" charset="0"/>
              </a:rPr>
              <a:t>separately and ignores the extensive </a:t>
            </a:r>
            <a:r>
              <a:rPr lang="zh-CN" altLang="en-US" sz="2000" i="0" dirty="0" smtClean="0">
                <a:solidFill>
                  <a:srgbClr val="000000"/>
                </a:solidFill>
                <a:latin typeface="Comic Sans MS" pitchFamily="66" charset="0"/>
              </a:rPr>
              <a:t/>
            </a:r>
            <a:br>
              <a:rPr lang="zh-CN" altLang="en-US" sz="2000" i="0" dirty="0" smtClean="0">
                <a:solidFill>
                  <a:srgbClr val="000000"/>
                </a:solidFill>
                <a:latin typeface="Comic Sans MS" pitchFamily="66" charset="0"/>
              </a:rPr>
            </a:br>
            <a:r>
              <a:rPr lang="zh-CN" altLang="en-US" sz="2000" i="0" dirty="0" smtClean="0">
                <a:solidFill>
                  <a:srgbClr val="000000"/>
                </a:solidFill>
                <a:latin typeface="Comic Sans MS" pitchFamily="66" charset="0"/>
              </a:rPr>
              <a:t>  </a:t>
            </a:r>
            <a:r>
              <a:rPr lang="en-US" altLang="zh-CN" sz="2000" i="0" dirty="0" smtClean="0">
                <a:solidFill>
                  <a:srgbClr val="000000"/>
                </a:solidFill>
                <a:latin typeface="Comic Sans MS" pitchFamily="66" charset="0"/>
              </a:rPr>
              <a:t>information </a:t>
            </a:r>
            <a:r>
              <a:rPr lang="en-US" altLang="zh-CN" sz="2000" i="0" dirty="0">
                <a:solidFill>
                  <a:srgbClr val="000000"/>
                </a:solidFill>
                <a:latin typeface="Comic Sans MS" pitchFamily="66" charset="0"/>
              </a:rPr>
              <a:t>known </a:t>
            </a:r>
            <a:r>
              <a:rPr lang="en-US" altLang="zh-CN" sz="2000" i="0" dirty="0" smtClean="0">
                <a:solidFill>
                  <a:srgbClr val="000000"/>
                </a:solidFill>
                <a:latin typeface="Comic Sans MS" pitchFamily="66" charset="0"/>
              </a:rPr>
              <a:t>in </a:t>
            </a:r>
            <a:r>
              <a:rPr lang="en-US" altLang="zh-CN" sz="2000" i="0" dirty="0">
                <a:solidFill>
                  <a:srgbClr val="000000"/>
                </a:solidFill>
                <a:latin typeface="Comic Sans MS" pitchFamily="66" charset="0"/>
              </a:rPr>
              <a:t>the other tissue(s</a:t>
            </a:r>
            <a:r>
              <a:rPr lang="en-US" altLang="zh-CN" sz="2000" i="0" dirty="0" smtClean="0">
                <a:solidFill>
                  <a:srgbClr val="000000"/>
                </a:solidFill>
                <a:latin typeface="Comic Sans MS" pitchFamily="66" charset="0"/>
              </a:rPr>
              <a:t>);</a:t>
            </a:r>
          </a:p>
          <a:p>
            <a:pPr marL="342900" indent="-342900" defTabSz="914400" fontAlgn="base">
              <a:lnSpc>
                <a:spcPct val="150000"/>
              </a:lnSpc>
              <a:spcBef>
                <a:spcPts val="3000"/>
              </a:spcBef>
              <a:spcAft>
                <a:spcPct val="0"/>
              </a:spcAft>
              <a:buClr>
                <a:srgbClr val="FF3300"/>
              </a:buClr>
              <a:buFont typeface="Wingdings" charset="2"/>
              <a:buChar char="Ø"/>
            </a:pPr>
            <a:r>
              <a:rPr lang="en-US" sz="2000" i="0" dirty="0" smtClean="0">
                <a:solidFill>
                  <a:srgbClr val="000000"/>
                </a:solidFill>
                <a:latin typeface="Comic Sans MS" pitchFamily="66" charset="0"/>
              </a:rPr>
              <a:t> </a:t>
            </a:r>
            <a:r>
              <a:rPr lang="en-US" sz="2000" i="0" dirty="0">
                <a:solidFill>
                  <a:srgbClr val="000000"/>
                </a:solidFill>
                <a:latin typeface="Comic Sans MS" pitchFamily="66" charset="0"/>
              </a:rPr>
              <a:t> </a:t>
            </a:r>
            <a:r>
              <a:rPr lang="en-US" sz="2000" i="0" dirty="0" smtClean="0">
                <a:solidFill>
                  <a:srgbClr val="000000"/>
                </a:solidFill>
                <a:latin typeface="Comic Sans MS" pitchFamily="66" charset="0"/>
              </a:rPr>
              <a:t>Low</a:t>
            </a:r>
            <a:r>
              <a:rPr lang="en-US" altLang="zh-CN" sz="2000" i="0" dirty="0" smtClean="0">
                <a:solidFill>
                  <a:srgbClr val="000000"/>
                </a:solidFill>
                <a:latin typeface="Comic Sans MS" pitchFamily="66" charset="0"/>
              </a:rPr>
              <a:t>er</a:t>
            </a:r>
            <a:r>
              <a:rPr lang="en-US" sz="2000" i="0" dirty="0" smtClean="0">
                <a:solidFill>
                  <a:srgbClr val="000000"/>
                </a:solidFill>
                <a:latin typeface="Comic Sans MS" pitchFamily="66" charset="0"/>
              </a:rPr>
              <a:t> </a:t>
            </a:r>
            <a:r>
              <a:rPr lang="en-US" sz="2000" i="0" dirty="0">
                <a:solidFill>
                  <a:srgbClr val="000000"/>
                </a:solidFill>
                <a:latin typeface="Comic Sans MS" pitchFamily="66" charset="0"/>
              </a:rPr>
              <a:t>power and less </a:t>
            </a:r>
            <a:r>
              <a:rPr lang="en-US" sz="2000" i="0" dirty="0" smtClean="0">
                <a:solidFill>
                  <a:srgbClr val="000000"/>
                </a:solidFill>
                <a:latin typeface="Comic Sans MS" pitchFamily="66" charset="0"/>
              </a:rPr>
              <a:t>accuracy.</a:t>
            </a:r>
            <a:endParaRPr lang="de-DE" sz="2000" i="0" dirty="0">
              <a:solidFill>
                <a:srgbClr val="000000"/>
              </a:solidFill>
              <a:latin typeface="Comic Sans MS" pitchFamily="66" charset="0"/>
            </a:endParaRPr>
          </a:p>
          <a:p>
            <a:pPr defTabSz="914400" fontAlgn="base">
              <a:spcAft>
                <a:spcPct val="0"/>
              </a:spcAft>
              <a:buClr>
                <a:srgbClr val="FF3300"/>
              </a:buClr>
            </a:pPr>
            <a:endParaRPr lang="de-DE" sz="1400" i="0" dirty="0" smtClean="0">
              <a:solidFill>
                <a:srgbClr val="000000"/>
              </a:solidFill>
              <a:latin typeface="Arial"/>
            </a:endParaRPr>
          </a:p>
          <a:p>
            <a:pPr defTabSz="914400" fontAlgn="base">
              <a:spcAft>
                <a:spcPct val="0"/>
              </a:spcAft>
              <a:buClr>
                <a:srgbClr val="FF3300"/>
              </a:buClr>
            </a:pPr>
            <a:endParaRPr lang="de-DE" sz="1400" i="0" dirty="0">
              <a:solidFill>
                <a:srgbClr val="000000"/>
              </a:solidFill>
              <a:latin typeface="Arial"/>
            </a:endParaRPr>
          </a:p>
          <a:p>
            <a:pPr defTabSz="914400" fontAlgn="base">
              <a:spcAft>
                <a:spcPct val="0"/>
              </a:spcAft>
              <a:buClr>
                <a:srgbClr val="FF3300"/>
              </a:buClr>
            </a:pPr>
            <a:endParaRPr lang="en-US" sz="1400" i="0" dirty="0" smtClean="0">
              <a:solidFill>
                <a:srgbClr val="000000"/>
              </a:solidFill>
              <a:latin typeface="Arial"/>
            </a:endParaRPr>
          </a:p>
          <a:p>
            <a:pPr marL="342900" indent="-342900" defTabSz="914400">
              <a:buFontTx/>
              <a:buAutoNum type="arabicPeriod"/>
            </a:pPr>
            <a:endParaRPr lang="en-US" sz="2000" dirty="0">
              <a:solidFill>
                <a:srgbClr val="000000"/>
              </a:solidFill>
            </a:endParaRPr>
          </a:p>
          <a:p>
            <a:pPr defTabSz="914400" fontAlgn="base">
              <a:spcBef>
                <a:spcPts val="2400"/>
              </a:spcBef>
              <a:spcAft>
                <a:spcPct val="0"/>
              </a:spcAft>
              <a:buClr>
                <a:srgbClr val="FF3300"/>
              </a:buClr>
              <a:buFont typeface="Wingdings" pitchFamily="2" charset="2"/>
              <a:buChar char="u"/>
            </a:pPr>
            <a:endParaRPr lang="en-US" altLang="zh-CN" sz="2000" i="0" dirty="0" smtClean="0">
              <a:solidFill>
                <a:srgbClr val="000000"/>
              </a:solidFill>
              <a:latin typeface="Comic Sans MS" pitchFamily="66" charset="0"/>
            </a:endParaRPr>
          </a:p>
        </p:txBody>
      </p:sp>
      <p:sp>
        <p:nvSpPr>
          <p:cNvPr id="7" name="Rectangle 6"/>
          <p:cNvSpPr/>
          <p:nvPr/>
        </p:nvSpPr>
        <p:spPr>
          <a:xfrm>
            <a:off x="189089" y="507085"/>
            <a:ext cx="8116711" cy="1200329"/>
          </a:xfrm>
          <a:prstGeom prst="rect">
            <a:avLst/>
          </a:prstGeom>
        </p:spPr>
        <p:txBody>
          <a:bodyPr wrap="square">
            <a:spAutoFit/>
          </a:bodyPr>
          <a:lstStyle/>
          <a:p>
            <a:pPr defTabSz="914400"/>
            <a:r>
              <a:rPr lang="en-US" sz="2400" b="1" dirty="0" smtClean="0">
                <a:solidFill>
                  <a:srgbClr val="FF0000"/>
                </a:solidFill>
                <a:latin typeface="Comic Sans MS" pitchFamily="66" charset="0"/>
                <a:ea typeface="宋体"/>
                <a:cs typeface="Times New Roman" pitchFamily="18" charset="0"/>
              </a:rPr>
              <a:t>Limitations of </a:t>
            </a:r>
            <a:r>
              <a:rPr lang="en-US" sz="2400" b="1" dirty="0">
                <a:solidFill>
                  <a:srgbClr val="FF0000"/>
                </a:solidFill>
                <a:latin typeface="Comic Sans MS" pitchFamily="66" charset="0"/>
                <a:cs typeface="Times New Roman" pitchFamily="18" charset="0"/>
              </a:rPr>
              <a:t>c</a:t>
            </a:r>
            <a:r>
              <a:rPr lang="en-US" altLang="zh-CN" sz="2400" b="1" dirty="0" smtClean="0">
                <a:solidFill>
                  <a:srgbClr val="FF0000"/>
                </a:solidFill>
                <a:latin typeface="Comic Sans MS" pitchFamily="66" charset="0"/>
                <a:cs typeface="Times New Roman" pitchFamily="18" charset="0"/>
              </a:rPr>
              <a:t>onventional</a:t>
            </a:r>
            <a:r>
              <a:rPr lang="zh-CN" altLang="en-US" sz="2400" b="1" dirty="0" smtClean="0">
                <a:solidFill>
                  <a:srgbClr val="FF0000"/>
                </a:solidFill>
                <a:latin typeface="Comic Sans MS" pitchFamily="66" charset="0"/>
                <a:cs typeface="Times New Roman" pitchFamily="18" charset="0"/>
              </a:rPr>
              <a:t> </a:t>
            </a:r>
            <a:r>
              <a:rPr lang="en-US" altLang="zh-CN" sz="2400" b="1" dirty="0" err="1">
                <a:solidFill>
                  <a:srgbClr val="FF0000"/>
                </a:solidFill>
                <a:latin typeface="Comic Sans MS" pitchFamily="66" charset="0"/>
                <a:cs typeface="Times New Roman" pitchFamily="18" charset="0"/>
              </a:rPr>
              <a:t>eQTL</a:t>
            </a:r>
            <a:r>
              <a:rPr lang="en-US" sz="2400" b="1" dirty="0">
                <a:solidFill>
                  <a:srgbClr val="FF0000"/>
                </a:solidFill>
                <a:latin typeface="Comic Sans MS" pitchFamily="66" charset="0"/>
                <a:cs typeface="Times New Roman" pitchFamily="18" charset="0"/>
              </a:rPr>
              <a:t> analysis</a:t>
            </a:r>
          </a:p>
          <a:p>
            <a:pPr defTabSz="914400"/>
            <a:endParaRPr lang="en-US" sz="2400" b="1" dirty="0">
              <a:solidFill>
                <a:srgbClr val="FF0000"/>
              </a:solidFill>
              <a:latin typeface="Comic Sans MS" pitchFamily="66" charset="0"/>
              <a:ea typeface="宋体"/>
              <a:cs typeface="Times New Roman" pitchFamily="18" charset="0"/>
            </a:endParaRPr>
          </a:p>
          <a:p>
            <a:pPr defTabSz="914400"/>
            <a:endParaRPr lang="en-US" sz="2400" b="1" dirty="0">
              <a:solidFill>
                <a:srgbClr val="000000"/>
              </a:solidFill>
              <a:latin typeface="Comic Sans MS" pitchFamily="66" charset="0"/>
              <a:ea typeface="宋体"/>
              <a:cs typeface="Times New Roman" pitchFamily="18" charset="0"/>
            </a:endParaRPr>
          </a:p>
        </p:txBody>
      </p:sp>
    </p:spTree>
    <p:extLst>
      <p:ext uri="{BB962C8B-B14F-4D97-AF65-F5344CB8AC3E}">
        <p14:creationId xmlns:p14="http://schemas.microsoft.com/office/powerpoint/2010/main" val="1956297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blinds(horizontal)">
                                      <p:cBhvr>
                                        <p:cTn id="7" dur="500"/>
                                        <p:tgtEl>
                                          <p:spTgt spid="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blinds(horizontal)">
                                      <p:cBhvr>
                                        <p:cTn id="12"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4000" b="0" i="1" u="none" strike="noStrike" cap="none" normalizeH="0" baseline="0" smtClean="0">
            <a:ln>
              <a:noFill/>
            </a:ln>
            <a:solidFill>
              <a:schemeClr val="tx1"/>
            </a:solidFill>
            <a:effectLst/>
            <a:latin typeface="Bookman Old Style"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4000" b="0" i="1" u="none" strike="noStrike" cap="none" normalizeH="0" baseline="0" smtClean="0">
            <a:ln>
              <a:noFill/>
            </a:ln>
            <a:solidFill>
              <a:schemeClr val="tx1"/>
            </a:solidFill>
            <a:effectLst/>
            <a:latin typeface="Bookman Old Style" pitchFamily="18" charset="0"/>
            <a:ea typeface="宋体" pitchFamily="2" charset="-122"/>
          </a:defRPr>
        </a:defPPr>
      </a:lstStyle>
    </a:lnDef>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24444</TotalTime>
  <Words>1875</Words>
  <Application>Microsoft Macintosh PowerPoint</Application>
  <PresentationFormat>On-screen Show (4:3)</PresentationFormat>
  <Paragraphs>356</Paragraphs>
  <Slides>47</Slides>
  <Notes>21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47</vt:i4>
      </vt:variant>
    </vt:vector>
  </HeadingPairs>
  <TitlesOfParts>
    <vt:vector size="60" baseType="lpstr">
      <vt:lpstr>Arial</vt:lpstr>
      <vt:lpstr>Arial</vt:lpstr>
      <vt:lpstr>Arial Unicode MS</vt:lpstr>
      <vt:lpstr>BatangChe</vt:lpstr>
      <vt:lpstr>Bookman Old Style</vt:lpstr>
      <vt:lpstr>Calibri</vt:lpstr>
      <vt:lpstr>Comic Sans MS</vt:lpstr>
      <vt:lpstr>Symbol</vt:lpstr>
      <vt:lpstr>Times</vt:lpstr>
      <vt:lpstr>Times New Roman</vt:lpstr>
      <vt:lpstr>Wingdings</vt:lpstr>
      <vt:lpstr>宋体</vt:lpstr>
      <vt:lpstr>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ACKNOWLEDGMENT</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Yonghua Zhuang</dc:creator>
  <cp:lastModifiedBy>Yonghua Zhuang</cp:lastModifiedBy>
  <cp:revision>328</cp:revision>
  <cp:lastPrinted>2015-09-03T17:22:04Z</cp:lastPrinted>
  <dcterms:created xsi:type="dcterms:W3CDTF">2015-08-16T20:51:44Z</dcterms:created>
  <dcterms:modified xsi:type="dcterms:W3CDTF">2017-01-04T22:13:07Z</dcterms:modified>
</cp:coreProperties>
</file>